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0" r:id="rId3"/>
    <p:sldId id="263" r:id="rId4"/>
    <p:sldId id="282" r:id="rId5"/>
    <p:sldId id="272" r:id="rId6"/>
    <p:sldId id="258" r:id="rId7"/>
    <p:sldId id="275" r:id="rId8"/>
    <p:sldId id="264" r:id="rId9"/>
    <p:sldId id="259" r:id="rId10"/>
    <p:sldId id="260" r:id="rId11"/>
    <p:sldId id="284" r:id="rId12"/>
    <p:sldId id="285" r:id="rId13"/>
    <p:sldId id="286" r:id="rId14"/>
    <p:sldId id="287" r:id="rId15"/>
    <p:sldId id="289" r:id="rId16"/>
    <p:sldId id="288" r:id="rId17"/>
    <p:sldId id="290" r:id="rId18"/>
    <p:sldId id="283" r:id="rId19"/>
    <p:sldId id="291" r:id="rId20"/>
    <p:sldId id="292" r:id="rId21"/>
    <p:sldId id="293" r:id="rId22"/>
    <p:sldId id="261" r:id="rId23"/>
    <p:sldId id="269" r:id="rId24"/>
    <p:sldId id="277" r:id="rId25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</p:embeddedFont>
    <p:embeddedFont>
      <p:font typeface="Cambria Math" panose="02040503050406030204" pitchFamily="18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Roboto Condensed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8E2B82-F7D9-48EB-A7A8-9D215E2A29E3}">
  <a:tblStyle styleId="{9D8E2B82-F7D9-48EB-A7A8-9D215E2A2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7" autoAdjust="0"/>
    <p:restoredTop sz="94660"/>
  </p:normalViewPr>
  <p:slideViewPr>
    <p:cSldViewPr snapToGrid="0">
      <p:cViewPr>
        <p:scale>
          <a:sx n="50" d="100"/>
          <a:sy n="50" d="100"/>
        </p:scale>
        <p:origin x="786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>
            <a:extLst>
              <a:ext uri="{FF2B5EF4-FFF2-40B4-BE49-F238E27FC236}">
                <a16:creationId xmlns:a16="http://schemas.microsoft.com/office/drawing/2014/main" id="{B562B2CF-2F8F-CD85-6C20-FE09A4AE73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CD8811D0-D07C-85AA-98E1-6EE5759B6A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35E9CC9C-0F7F-44A6-BE75-C209565F7DA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14DBA36D-1E57-023B-44FC-BC9D0AE74A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5EFB17AA-4402-23BD-FF0E-7F8EC6C9FB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CED28105-0C3C-4B29-95C5-0C9C037E1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318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106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0191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692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941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230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623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945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236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95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9638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058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1" name="Google Shape;80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9889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7902947" y="0"/>
            <a:ext cx="10385053" cy="10287000"/>
          </a:xfrm>
          <a:custGeom>
            <a:avLst/>
            <a:gdLst/>
            <a:ahLst/>
            <a:cxnLst/>
            <a:rect l="l" t="t" r="r" b="b"/>
            <a:pathLst>
              <a:path w="2735158" h="2709333" extrusionOk="0">
                <a:moveTo>
                  <a:pt x="0" y="0"/>
                </a:moveTo>
                <a:lnTo>
                  <a:pt x="2735158" y="0"/>
                </a:lnTo>
                <a:lnTo>
                  <a:pt x="273515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04E8E">
              <a:alpha val="84705"/>
            </a:srgbClr>
          </a:solidFill>
          <a:ln>
            <a:noFill/>
          </a:ln>
        </p:spPr>
      </p:sp>
      <p:sp>
        <p:nvSpPr>
          <p:cNvPr id="110" name="Google Shape;110;p14"/>
          <p:cNvSpPr txBox="1"/>
          <p:nvPr/>
        </p:nvSpPr>
        <p:spPr>
          <a:xfrm>
            <a:off x="7902947" y="-216991"/>
            <a:ext cx="3086100" cy="3303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78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8270153" y="2713721"/>
            <a:ext cx="9653533" cy="21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dirty="0">
                <a:solidFill>
                  <a:srgbClr val="FFFFFF"/>
                </a:solidFill>
                <a:latin typeface="Open Sans"/>
                <a:ea typeface="Open Sans"/>
                <a:cs typeface="Akhbar MT" pitchFamily="2" charset="-78"/>
                <a:sym typeface="Open Sans"/>
              </a:rPr>
              <a:t>تحصيل ومعالجة إشارات حساسيّ عطالة </a:t>
            </a:r>
            <a:r>
              <a:rPr lang="en-US" sz="5600" b="1" dirty="0">
                <a:solidFill>
                  <a:srgbClr val="FFFFFF"/>
                </a:solidFill>
                <a:latin typeface="Open Sans"/>
                <a:ea typeface="Open Sans"/>
                <a:cs typeface="Akhbar MT" pitchFamily="2" charset="-78"/>
                <a:sym typeface="Open Sans"/>
              </a:rPr>
              <a:t>IMU</a:t>
            </a:r>
            <a:r>
              <a:rPr lang="ar-SY" sz="6000" b="1" dirty="0">
                <a:solidFill>
                  <a:srgbClr val="FFFFFF"/>
                </a:solidFill>
                <a:latin typeface="Open Sans"/>
                <a:ea typeface="Open Sans"/>
                <a:cs typeface="Akhbar MT" pitchFamily="2" charset="-78"/>
                <a:sym typeface="Open Sans"/>
              </a:rPr>
              <a:t> </a:t>
            </a:r>
            <a:r>
              <a:rPr lang="en-US" sz="6000" b="1" dirty="0">
                <a:solidFill>
                  <a:srgbClr val="FFFFFF"/>
                </a:solidFill>
                <a:latin typeface="Open Sans"/>
                <a:ea typeface="Open Sans"/>
                <a:cs typeface="Akhbar MT" pitchFamily="2" charset="-78"/>
                <a:sym typeface="Open Sans"/>
              </a:rPr>
              <a:t> </a:t>
            </a:r>
            <a:r>
              <a:rPr lang="ar-SY" sz="6000" b="1" dirty="0">
                <a:solidFill>
                  <a:srgbClr val="FFFFFF"/>
                </a:solidFill>
                <a:latin typeface="Open Sans"/>
                <a:ea typeface="Open Sans"/>
                <a:cs typeface="Akhbar MT" pitchFamily="2" charset="-78"/>
                <a:sym typeface="Open Sans"/>
              </a:rPr>
              <a:t>لدراسة سلوك الركبة والحوض </a:t>
            </a:r>
            <a:endParaRPr dirty="0">
              <a:cs typeface="Akhbar MT" pitchFamily="2" charset="-78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0229850" y="5305800"/>
            <a:ext cx="6901071" cy="39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تقديم </a:t>
            </a:r>
          </a:p>
          <a:p>
            <a:pPr marL="0" marR="0" lvl="0" indent="0" algn="ctr" rtl="1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4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لونا سلامة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dirty="0">
                <a:solidFill>
                  <a:srgbClr val="FFFFFF"/>
                </a:solidFill>
              </a:rPr>
              <a:t>إشراف : 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dirty="0">
                <a:solidFill>
                  <a:srgbClr val="FFFFFF"/>
                </a:solidFill>
              </a:rPr>
              <a:t>د. علي كاظم                    م. باسل النّحاس</a:t>
            </a:r>
            <a:endParaRPr lang="en-US" sz="3600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</a:rPr>
              <a:t>11/9/2022</a:t>
            </a:r>
            <a:endParaRPr lang="ar-SY" sz="3600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2C847D41-9BD0-E168-99FE-3BEE3876054C}"/>
              </a:ext>
            </a:extLst>
          </p:cNvPr>
          <p:cNvSpPr txBox="1"/>
          <p:nvPr/>
        </p:nvSpPr>
        <p:spPr>
          <a:xfrm>
            <a:off x="12451193" y="180231"/>
            <a:ext cx="55611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Y" sz="3200" dirty="0">
                <a:solidFill>
                  <a:schemeClr val="bg1"/>
                </a:solidFill>
              </a:rPr>
              <a:t>الجمهوريّة العربيّة السوريّة</a:t>
            </a:r>
          </a:p>
          <a:p>
            <a:pPr algn="r" rtl="1"/>
            <a:r>
              <a:rPr lang="ar-SY" sz="3200" dirty="0">
                <a:solidFill>
                  <a:schemeClr val="bg1"/>
                </a:solidFill>
              </a:rPr>
              <a:t>المعهد العالي للعلوم التطبيقيّة والتكنولوجيا</a:t>
            </a:r>
          </a:p>
          <a:p>
            <a:pPr algn="r" rtl="1"/>
            <a:r>
              <a:rPr lang="ar-SY" sz="3200" dirty="0">
                <a:solidFill>
                  <a:schemeClr val="bg1"/>
                </a:solidFill>
              </a:rPr>
              <a:t>قسم النظم الإلكترونية والميكانيكية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1BB9B275-E19B-4737-747E-FE59DD52F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68" y="6119305"/>
            <a:ext cx="7572375" cy="3984985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FC7A192A-8A6C-34BA-CADD-54DCBB38E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14039"/>
            <a:ext cx="7831343" cy="3769536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F0F55D4A-EBAA-FE96-C0C8-4A21F3F99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82106" cy="2482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7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85" name="Google Shape;185;p17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86" name="Google Shape;186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7"/>
          <p:cNvSpPr txBox="1"/>
          <p:nvPr/>
        </p:nvSpPr>
        <p:spPr>
          <a:xfrm>
            <a:off x="3088167" y="976220"/>
            <a:ext cx="12111666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dirty="0">
                <a:solidFill>
                  <a:srgbClr val="FFFFFF"/>
                </a:solidFill>
                <a:latin typeface="Roboto Condensed"/>
                <a:ea typeface="Roboto Condensed"/>
                <a:sym typeface="Roboto Condensed"/>
              </a:rPr>
              <a:t>تصميم الواجهة البرمجية</a:t>
            </a:r>
            <a:endParaRPr lang="en-US" dirty="0"/>
          </a:p>
        </p:txBody>
      </p:sp>
      <p:grpSp>
        <p:nvGrpSpPr>
          <p:cNvPr id="188" name="Google Shape;188;p17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89" name="Google Shape;189;p1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90" name="Google Shape;190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288;p20">
            <a:extLst>
              <a:ext uri="{FF2B5EF4-FFF2-40B4-BE49-F238E27FC236}">
                <a16:creationId xmlns:a16="http://schemas.microsoft.com/office/drawing/2014/main" id="{F6AD4FD8-36B0-4349-6AD5-214FD5B94F88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4" name="Google Shape;289;p20">
              <a:extLst>
                <a:ext uri="{FF2B5EF4-FFF2-40B4-BE49-F238E27FC236}">
                  <a16:creationId xmlns:a16="http://schemas.microsoft.com/office/drawing/2014/main" id="{D97FFA09-9464-B52F-DE73-4BF994FB91A3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" name="Google Shape;290;p20">
              <a:extLst>
                <a:ext uri="{FF2B5EF4-FFF2-40B4-BE49-F238E27FC236}">
                  <a16:creationId xmlns:a16="http://schemas.microsoft.com/office/drawing/2014/main" id="{AB4E405C-0EBF-68A7-4ECF-68B84749DD2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532;p27">
            <a:extLst>
              <a:ext uri="{FF2B5EF4-FFF2-40B4-BE49-F238E27FC236}">
                <a16:creationId xmlns:a16="http://schemas.microsoft.com/office/drawing/2014/main" id="{4F51E340-034D-1C08-162C-816DE0C87676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B56F1B68-F4FC-257B-7D8A-D8AFE2FC4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800" y="2250830"/>
            <a:ext cx="9110396" cy="73224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24" name="Google Shape;124;p15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25" name="Google Shape;125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5"/>
          <p:cNvSpPr txBox="1"/>
          <p:nvPr/>
        </p:nvSpPr>
        <p:spPr>
          <a:xfrm>
            <a:off x="2915615" y="1415640"/>
            <a:ext cx="12456770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معالجة إشارات وحدات القياس</a:t>
            </a:r>
            <a:endParaRPr lang="ar-SY" sz="6000" dirty="0">
              <a:cs typeface="Akhbar MT" pitchFamily="2" charset="-78"/>
            </a:endParaRPr>
          </a:p>
        </p:txBody>
      </p:sp>
      <p:grpSp>
        <p:nvGrpSpPr>
          <p:cNvPr id="127" name="Google Shape;127;p15"/>
          <p:cNvGrpSpPr/>
          <p:nvPr/>
        </p:nvGrpSpPr>
        <p:grpSpPr>
          <a:xfrm>
            <a:off x="2061625" y="4908701"/>
            <a:ext cx="2261443" cy="2393947"/>
            <a:chOff x="0" y="-47625"/>
            <a:chExt cx="812800" cy="860425"/>
          </a:xfrm>
        </p:grpSpPr>
        <p:sp>
          <p:nvSpPr>
            <p:cNvPr id="128" name="Google Shape;128;p15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29" name="Google Shape;12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Knee and Hip Angle tracking</a:t>
              </a:r>
              <a:endParaRPr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13751293" y="4908702"/>
            <a:ext cx="2261443" cy="2103123"/>
            <a:chOff x="0" y="-47625"/>
            <a:chExt cx="812800" cy="755898"/>
          </a:xfrm>
        </p:grpSpPr>
        <p:sp>
          <p:nvSpPr>
            <p:cNvPr id="136" name="Google Shape;136;p15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37" name="Google Shape;137;p15"/>
            <p:cNvSpPr txBox="1"/>
            <p:nvPr/>
          </p:nvSpPr>
          <p:spPr>
            <a:xfrm>
              <a:off x="0" y="-47625"/>
              <a:ext cx="812800" cy="708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8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llan Variance</a:t>
              </a:r>
              <a:endParaRPr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5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152" name="Google Shape;152;p15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53" name="Google Shape;153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88;p20">
            <a:extLst>
              <a:ext uri="{FF2B5EF4-FFF2-40B4-BE49-F238E27FC236}">
                <a16:creationId xmlns:a16="http://schemas.microsoft.com/office/drawing/2014/main" id="{A4ED0173-9F14-1EDE-0480-8DA27ABB3BAA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7" name="Google Shape;289;p20">
              <a:extLst>
                <a:ext uri="{FF2B5EF4-FFF2-40B4-BE49-F238E27FC236}">
                  <a16:creationId xmlns:a16="http://schemas.microsoft.com/office/drawing/2014/main" id="{B0047502-890D-8A29-A224-F679260AC552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8" name="Google Shape;290;p20">
              <a:extLst>
                <a:ext uri="{FF2B5EF4-FFF2-40B4-BE49-F238E27FC236}">
                  <a16:creationId xmlns:a16="http://schemas.microsoft.com/office/drawing/2014/main" id="{DD34B8AC-435E-66E0-54D6-2EFD915EC0E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532;p27">
            <a:extLst>
              <a:ext uri="{FF2B5EF4-FFF2-40B4-BE49-F238E27FC236}">
                <a16:creationId xmlns:a16="http://schemas.microsoft.com/office/drawing/2014/main" id="{6213248F-3C6B-5375-D1AD-A7EB10C1F645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27;p15">
            <a:extLst>
              <a:ext uri="{FF2B5EF4-FFF2-40B4-BE49-F238E27FC236}">
                <a16:creationId xmlns:a16="http://schemas.microsoft.com/office/drawing/2014/main" id="{7CCC7B47-5EAD-9D97-7530-E1D57BD4354F}"/>
              </a:ext>
            </a:extLst>
          </p:cNvPr>
          <p:cNvGrpSpPr/>
          <p:nvPr/>
        </p:nvGrpSpPr>
        <p:grpSpPr>
          <a:xfrm>
            <a:off x="7906459" y="4908701"/>
            <a:ext cx="2261443" cy="2103123"/>
            <a:chOff x="0" y="-47625"/>
            <a:chExt cx="812800" cy="755898"/>
          </a:xfrm>
        </p:grpSpPr>
        <p:sp>
          <p:nvSpPr>
            <p:cNvPr id="3" name="Google Shape;128;p15">
              <a:extLst>
                <a:ext uri="{FF2B5EF4-FFF2-40B4-BE49-F238E27FC236}">
                  <a16:creationId xmlns:a16="http://schemas.microsoft.com/office/drawing/2014/main" id="{6E609E6C-318E-C324-4233-308088397BC5}"/>
                </a:ext>
              </a:extLst>
            </p:cNvPr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129;p15">
              <a:extLst>
                <a:ext uri="{FF2B5EF4-FFF2-40B4-BE49-F238E27FC236}">
                  <a16:creationId xmlns:a16="http://schemas.microsoft.com/office/drawing/2014/main" id="{BE789493-DBF0-FDCF-0B1A-C0E448A2F1CF}"/>
                </a:ext>
              </a:extLst>
            </p:cNvPr>
            <p:cNvSpPr txBox="1"/>
            <p:nvPr/>
          </p:nvSpPr>
          <p:spPr>
            <a:xfrm>
              <a:off x="0" y="-47625"/>
              <a:ext cx="812800" cy="755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Kalman Filter</a:t>
              </a:r>
              <a:endParaRPr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مربع نص 4">
            <a:extLst>
              <a:ext uri="{FF2B5EF4-FFF2-40B4-BE49-F238E27FC236}">
                <a16:creationId xmlns:a16="http://schemas.microsoft.com/office/drawing/2014/main" id="{22358CE1-4D9D-7BCB-737D-DE97F4F4C691}"/>
              </a:ext>
            </a:extLst>
          </p:cNvPr>
          <p:cNvSpPr txBox="1"/>
          <p:nvPr/>
        </p:nvSpPr>
        <p:spPr>
          <a:xfrm>
            <a:off x="12963860" y="3997505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Y" sz="2800" dirty="0"/>
              <a:t>1. نمذجة ضجيج وحدات القياس</a:t>
            </a:r>
            <a:endParaRPr lang="en-US" sz="2800" dirty="0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7EE79AAD-CEB5-9A18-241F-DD7937F12688}"/>
              </a:ext>
            </a:extLst>
          </p:cNvPr>
          <p:cNvSpPr txBox="1"/>
          <p:nvPr/>
        </p:nvSpPr>
        <p:spPr>
          <a:xfrm>
            <a:off x="7031079" y="3956964"/>
            <a:ext cx="4225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Y" sz="2800" dirty="0"/>
              <a:t>2. تطبيق خوارزمية تقدير </a:t>
            </a:r>
            <a:r>
              <a:rPr lang="en-US" sz="2800" dirty="0"/>
              <a:t>online</a:t>
            </a: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DDAC050A-AC94-8756-4516-729DFEBDB561}"/>
              </a:ext>
            </a:extLst>
          </p:cNvPr>
          <p:cNvSpPr txBox="1"/>
          <p:nvPr/>
        </p:nvSpPr>
        <p:spPr>
          <a:xfrm>
            <a:off x="499942" y="4032171"/>
            <a:ext cx="5384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2800" dirty="0"/>
              <a:t>3</a:t>
            </a:r>
            <a:r>
              <a:rPr lang="ar-SY" sz="2800" dirty="0"/>
              <a:t>. تتبع تغيرات زوايا كل من الركبة والحوض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710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201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نمذجة الضجيج: دراسة مجموعة عينات بالحالة  الثابتة</a:t>
            </a:r>
            <a:endParaRPr sz="6600" dirty="0">
              <a:cs typeface="Akhbar MT" pitchFamily="2" charset="-78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A616CDE6-110C-24D3-734F-8577D699D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24" y="4561907"/>
            <a:ext cx="9330414" cy="4570142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F4AE8026-D464-2987-AF20-DA53E45F4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42" y="4590718"/>
            <a:ext cx="6999106" cy="35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1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201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نمذجة الضجيج: مقارنة بين المتوسط الزمني والإحصائي</a:t>
            </a:r>
            <a:endParaRPr sz="6600" dirty="0">
              <a:cs typeface="Akhbar MT" pitchFamily="2" charset="-78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E5C258A9-61FF-335B-5E86-8F103B6E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494" y="3963503"/>
            <a:ext cx="10703727" cy="5731617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D8FBC38C-DC25-DE04-AC94-59DB48296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86" y="4129967"/>
            <a:ext cx="2743341" cy="445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1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100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نمذجة الضجيج: دراسة التشتت</a:t>
            </a:r>
            <a:endParaRPr sz="6600" dirty="0">
              <a:cs typeface="Akhbar MT" pitchFamily="2" charset="-78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32E0A514-9416-9E3A-C985-34DDD2E4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47" y="4359489"/>
            <a:ext cx="8888653" cy="4771163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8C990296-601E-771E-32EC-D619F471B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202" y="4371444"/>
            <a:ext cx="8549737" cy="47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201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Allan Variance</a:t>
            </a:r>
          </a:p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مقدمة نظرية</a:t>
            </a:r>
            <a:endParaRPr sz="6600" dirty="0">
              <a:cs typeface="Akhbar MT" pitchFamily="2" charset="-78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E69B9544-9C52-5A01-A2F4-53F7B788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2" y="4400078"/>
            <a:ext cx="12575617" cy="4571640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12EA033E-8080-23A8-C116-24299B266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705" y="3935841"/>
            <a:ext cx="3532365" cy="1309754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46EECAE5-765F-2B7B-4E9F-CFE2A8ACB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705" y="5182635"/>
            <a:ext cx="8351406" cy="152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7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Allan Variance</a:t>
            </a:r>
          </a:p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Different noise process</a:t>
            </a: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صورة 14">
            <a:extLst>
              <a:ext uri="{FF2B5EF4-FFF2-40B4-BE49-F238E27FC236}">
                <a16:creationId xmlns:a16="http://schemas.microsoft.com/office/drawing/2014/main" id="{6E9A3D82-8AC2-FA51-25AD-308210266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48" y="3927412"/>
            <a:ext cx="11113336" cy="56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6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Allan Variance</a:t>
            </a:r>
          </a:p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5400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النتائج العملية</a:t>
            </a:r>
            <a:endParaRPr lang="en-US" sz="5400" dirty="0">
              <a:solidFill>
                <a:srgbClr val="FFFFFF"/>
              </a:solidFill>
              <a:latin typeface="Roboto Condensed"/>
              <a:ea typeface="Roboto Condensed"/>
              <a:cs typeface="Akhbar MT" pitchFamily="2" charset="-78"/>
              <a:sym typeface="Roboto Condensed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516815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514240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E66B9D2B-89F8-B8FC-5A79-BC2737AF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34" y="3777512"/>
            <a:ext cx="7582213" cy="5824307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5ACBF944-BFEF-FB9A-1CC5-1BA52B415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301" y="3777513"/>
            <a:ext cx="7564294" cy="582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7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100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Kalman Filter</a:t>
            </a:r>
            <a:endParaRPr sz="6600" dirty="0">
              <a:cs typeface="Akhbar MT" pitchFamily="2" charset="-78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030BF3EB-4345-4B7F-FE2B-1D5D865DE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30" b="28617"/>
          <a:stretch/>
        </p:blipFill>
        <p:spPr>
          <a:xfrm>
            <a:off x="761990" y="5191187"/>
            <a:ext cx="7583092" cy="2884020"/>
          </a:xfrm>
          <a:prstGeom prst="rect">
            <a:avLst/>
          </a:prstGeom>
        </p:spPr>
      </p:pic>
      <p:sp>
        <p:nvSpPr>
          <p:cNvPr id="11" name="مستطيل 10">
            <a:extLst>
              <a:ext uri="{FF2B5EF4-FFF2-40B4-BE49-F238E27FC236}">
                <a16:creationId xmlns:a16="http://schemas.microsoft.com/office/drawing/2014/main" id="{77DF93AA-13C1-7E95-F0A1-6D081DB2DB26}"/>
              </a:ext>
            </a:extLst>
          </p:cNvPr>
          <p:cNvSpPr/>
          <p:nvPr/>
        </p:nvSpPr>
        <p:spPr>
          <a:xfrm>
            <a:off x="3081817" y="4991100"/>
            <a:ext cx="5369957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3B1616F3-6BD1-28DA-DDEA-C8261A55F0DA}"/>
              </a:ext>
            </a:extLst>
          </p:cNvPr>
          <p:cNvSpPr/>
          <p:nvPr/>
        </p:nvSpPr>
        <p:spPr>
          <a:xfrm>
            <a:off x="7030632" y="7246981"/>
            <a:ext cx="1314450" cy="1028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7CAC5C57-C486-86C2-C218-F24AD0CBC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774" y="4166304"/>
            <a:ext cx="9074236" cy="49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7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201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Kalman Filter</a:t>
            </a:r>
            <a:endParaRPr lang="ar-SY" sz="6600" b="1" dirty="0">
              <a:solidFill>
                <a:srgbClr val="FFFFFF"/>
              </a:solidFill>
              <a:latin typeface="Roboto Condensed"/>
              <a:ea typeface="Roboto Condensed"/>
              <a:cs typeface="Akhbar MT" pitchFamily="2" charset="-78"/>
              <a:sym typeface="Roboto Condensed"/>
            </a:endParaRPr>
          </a:p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offline</a:t>
            </a:r>
            <a:endParaRPr sz="6600" dirty="0">
              <a:cs typeface="Akhbar MT" pitchFamily="2" charset="-78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id="{77DF93AA-13C1-7E95-F0A1-6D081DB2DB26}"/>
              </a:ext>
            </a:extLst>
          </p:cNvPr>
          <p:cNvSpPr/>
          <p:nvPr/>
        </p:nvSpPr>
        <p:spPr>
          <a:xfrm>
            <a:off x="3081817" y="4991100"/>
            <a:ext cx="5369957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3B1616F3-6BD1-28DA-DDEA-C8261A55F0DA}"/>
              </a:ext>
            </a:extLst>
          </p:cNvPr>
          <p:cNvSpPr/>
          <p:nvPr/>
        </p:nvSpPr>
        <p:spPr>
          <a:xfrm>
            <a:off x="7030632" y="7246981"/>
            <a:ext cx="1314450" cy="1028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822975C8-E2DD-79A3-9003-854800F4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02" y="3524724"/>
            <a:ext cx="11184636" cy="5898683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27E1ABA1-0196-C0F5-383E-984624F9AAB5}"/>
              </a:ext>
            </a:extLst>
          </p:cNvPr>
          <p:cNvSpPr txBox="1"/>
          <p:nvPr/>
        </p:nvSpPr>
        <p:spPr>
          <a:xfrm>
            <a:off x="445162" y="6212455"/>
            <a:ext cx="283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Before filtering</a:t>
            </a:r>
          </a:p>
        </p:txBody>
      </p:sp>
      <p:pic>
        <p:nvPicPr>
          <p:cNvPr id="12" name="صورة 11">
            <a:extLst>
              <a:ext uri="{FF2B5EF4-FFF2-40B4-BE49-F238E27FC236}">
                <a16:creationId xmlns:a16="http://schemas.microsoft.com/office/drawing/2014/main" id="{3A137C61-F291-DCB0-B45B-5AAC106A2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595" y="3524723"/>
            <a:ext cx="11072806" cy="5898684"/>
          </a:xfrm>
          <a:prstGeom prst="rect">
            <a:avLst/>
          </a:prstGeom>
        </p:spPr>
      </p:pic>
      <p:sp>
        <p:nvSpPr>
          <p:cNvPr id="14" name="مربع نص 13">
            <a:extLst>
              <a:ext uri="{FF2B5EF4-FFF2-40B4-BE49-F238E27FC236}">
                <a16:creationId xmlns:a16="http://schemas.microsoft.com/office/drawing/2014/main" id="{FBE229FE-5848-0BAB-7C44-0EA074E54A37}"/>
              </a:ext>
            </a:extLst>
          </p:cNvPr>
          <p:cNvSpPr txBox="1"/>
          <p:nvPr/>
        </p:nvSpPr>
        <p:spPr>
          <a:xfrm>
            <a:off x="597562" y="6364855"/>
            <a:ext cx="283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After filtering</a:t>
            </a:r>
          </a:p>
        </p:txBody>
      </p:sp>
    </p:spTree>
    <p:extLst>
      <p:ext uri="{BB962C8B-B14F-4D97-AF65-F5344CB8AC3E}">
        <p14:creationId xmlns:p14="http://schemas.microsoft.com/office/powerpoint/2010/main" val="281845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7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521" name="Google Shape;521;p27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522" name="Google Shape;522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27"/>
          <p:cNvGrpSpPr/>
          <p:nvPr/>
        </p:nvGrpSpPr>
        <p:grpSpPr>
          <a:xfrm>
            <a:off x="0" y="9699749"/>
            <a:ext cx="18287996" cy="3303109"/>
            <a:chOff x="0" y="-57150"/>
            <a:chExt cx="4816592" cy="869950"/>
          </a:xfrm>
        </p:grpSpPr>
        <p:sp>
          <p:nvSpPr>
            <p:cNvPr id="524" name="Google Shape;524;p27"/>
            <p:cNvSpPr/>
            <p:nvPr/>
          </p:nvSpPr>
          <p:spPr>
            <a:xfrm>
              <a:off x="0" y="0"/>
              <a:ext cx="4816592" cy="97516"/>
            </a:xfrm>
            <a:custGeom>
              <a:avLst/>
              <a:gdLst/>
              <a:ahLst/>
              <a:cxnLst/>
              <a:rect l="l" t="t" r="r" b="b"/>
              <a:pathLst>
                <a:path w="4816592" h="9751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97516"/>
                  </a:lnTo>
                  <a:lnTo>
                    <a:pt x="0" y="97516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525" name="Google Shape;525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27"/>
          <p:cNvSpPr txBox="1"/>
          <p:nvPr/>
        </p:nvSpPr>
        <p:spPr>
          <a:xfrm>
            <a:off x="1804273" y="952462"/>
            <a:ext cx="14679455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مخطط العرض</a:t>
            </a:r>
            <a:endParaRPr dirty="0"/>
          </a:p>
        </p:txBody>
      </p:sp>
      <p:grpSp>
        <p:nvGrpSpPr>
          <p:cNvPr id="527" name="Google Shape;527;p27"/>
          <p:cNvGrpSpPr/>
          <p:nvPr/>
        </p:nvGrpSpPr>
        <p:grpSpPr>
          <a:xfrm>
            <a:off x="14756737" y="1591319"/>
            <a:ext cx="3572101" cy="3266927"/>
            <a:chOff x="0" y="-47625"/>
            <a:chExt cx="940800" cy="860425"/>
          </a:xfrm>
        </p:grpSpPr>
        <p:sp>
          <p:nvSpPr>
            <p:cNvPr id="528" name="Google Shape;528;p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29" name="Google Shape;529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0" y="9478056"/>
            <a:ext cx="3572101" cy="696548"/>
            <a:chOff x="0" y="-47625"/>
            <a:chExt cx="940800" cy="183453"/>
          </a:xfrm>
        </p:grpSpPr>
        <p:sp>
          <p:nvSpPr>
            <p:cNvPr id="531" name="Google Shape;531;p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32" name="Google Shape;532;p27"/>
            <p:cNvSpPr txBox="1"/>
            <p:nvPr/>
          </p:nvSpPr>
          <p:spPr>
            <a:xfrm>
              <a:off x="0" y="-47625"/>
              <a:ext cx="812800" cy="171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3600" b="0" i="0" u="none" strike="noStrike" cap="none" dirty="0">
                  <a:solidFill>
                    <a:schemeClr val="accent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27"/>
          <p:cNvSpPr txBox="1"/>
          <p:nvPr/>
        </p:nvSpPr>
        <p:spPr>
          <a:xfrm>
            <a:off x="1028700" y="6824173"/>
            <a:ext cx="3364925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/>
              <a:t>نتائج التحصيل</a:t>
            </a:r>
          </a:p>
          <a:p>
            <a:pPr marL="457200" marR="0" lvl="0" indent="-4572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/>
              <a:t>نتائج المعالجة</a:t>
            </a:r>
          </a:p>
          <a:p>
            <a:pPr marL="457200" marR="0" lvl="0" indent="-4572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/>
              <a:t>خاتمة وآفاق مستقبلية</a:t>
            </a:r>
            <a:endParaRPr sz="3200" dirty="0"/>
          </a:p>
        </p:txBody>
      </p:sp>
      <p:sp>
        <p:nvSpPr>
          <p:cNvPr id="534" name="Google Shape;534;p27"/>
          <p:cNvSpPr txBox="1"/>
          <p:nvPr/>
        </p:nvSpPr>
        <p:spPr>
          <a:xfrm>
            <a:off x="4748358" y="6824173"/>
            <a:ext cx="3933825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>
                <a:solidFill>
                  <a:schemeClr val="tx1"/>
                </a:solidFill>
              </a:rPr>
              <a:t>التصميم الالكتروني</a:t>
            </a:r>
          </a:p>
          <a:p>
            <a:pPr marL="342900" marR="0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تحص</a:t>
            </a:r>
            <a:r>
              <a:rPr lang="ar-SY" sz="3200" dirty="0">
                <a:solidFill>
                  <a:schemeClr val="tx1"/>
                </a:solidFill>
              </a:rPr>
              <a:t>يل الإشارة والإرسال</a:t>
            </a:r>
          </a:p>
          <a:p>
            <a:pPr marL="342900" marR="0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>
                <a:solidFill>
                  <a:schemeClr val="tx1"/>
                </a:solidFill>
              </a:rPr>
              <a:t>معالجة الإشارة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13601701" y="6824173"/>
            <a:ext cx="36576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/>
              <a:t>الهدف من المشروع</a:t>
            </a:r>
          </a:p>
          <a:p>
            <a:pPr marL="457200" marR="0" lvl="0" indent="-4572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/>
              <a:t>المخطط الصندوقي العام</a:t>
            </a:r>
            <a:endParaRPr sz="3200" dirty="0"/>
          </a:p>
        </p:txBody>
      </p:sp>
      <p:sp>
        <p:nvSpPr>
          <p:cNvPr id="536" name="Google Shape;536;p27"/>
          <p:cNvSpPr txBox="1"/>
          <p:nvPr/>
        </p:nvSpPr>
        <p:spPr>
          <a:xfrm>
            <a:off x="9605817" y="6824173"/>
            <a:ext cx="3364925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/>
              <a:t>تحليل حركة المشي</a:t>
            </a:r>
          </a:p>
          <a:p>
            <a:pPr marL="342900" marR="0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/>
              <a:t>وحدات القياس العطالية</a:t>
            </a:r>
          </a:p>
          <a:p>
            <a:pPr marL="342900" marR="0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3200" dirty="0"/>
              <a:t>النموذج الرياضي</a:t>
            </a:r>
          </a:p>
        </p:txBody>
      </p:sp>
      <p:cxnSp>
        <p:nvCxnSpPr>
          <p:cNvPr id="537" name="Google Shape;537;p27"/>
          <p:cNvCxnSpPr/>
          <p:nvPr/>
        </p:nvCxnSpPr>
        <p:spPr>
          <a:xfrm rot="-466">
            <a:off x="0" y="5429302"/>
            <a:ext cx="5318376" cy="0"/>
          </a:xfrm>
          <a:prstGeom prst="straightConnector1">
            <a:avLst/>
          </a:prstGeom>
          <a:noFill/>
          <a:ln w="47625" cap="flat" cmpd="sng">
            <a:solidFill>
              <a:srgbClr val="004E8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8" name="Google Shape;538;p27"/>
          <p:cNvCxnSpPr/>
          <p:nvPr/>
        </p:nvCxnSpPr>
        <p:spPr>
          <a:xfrm>
            <a:off x="14247991" y="5422728"/>
            <a:ext cx="4040009" cy="0"/>
          </a:xfrm>
          <a:prstGeom prst="straightConnector1">
            <a:avLst/>
          </a:prstGeom>
          <a:noFill/>
          <a:ln w="47625" cap="flat" cmpd="sng">
            <a:solidFill>
              <a:srgbClr val="004E8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9" name="Google Shape;539;p27"/>
          <p:cNvSpPr/>
          <p:nvPr/>
        </p:nvSpPr>
        <p:spPr>
          <a:xfrm>
            <a:off x="1029489" y="5294709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1222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27"/>
          <p:cNvSpPr/>
          <p:nvPr/>
        </p:nvSpPr>
        <p:spPr>
          <a:xfrm>
            <a:off x="5319165" y="5275921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1222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1" name="Google Shape;541;p27"/>
          <p:cNvSpPr/>
          <p:nvPr/>
        </p:nvSpPr>
        <p:spPr>
          <a:xfrm>
            <a:off x="9606606" y="5282310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1222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p27"/>
          <p:cNvSpPr/>
          <p:nvPr/>
        </p:nvSpPr>
        <p:spPr>
          <a:xfrm>
            <a:off x="13895164" y="5269733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1222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43" name="Google Shape;543;p27"/>
          <p:cNvCxnSpPr/>
          <p:nvPr/>
        </p:nvCxnSpPr>
        <p:spPr>
          <a:xfrm rot="5171">
            <a:off x="5671990" y="5432139"/>
            <a:ext cx="3933830" cy="0"/>
          </a:xfrm>
          <a:prstGeom prst="straightConnector1">
            <a:avLst/>
          </a:prstGeom>
          <a:noFill/>
          <a:ln w="47625" cap="flat" cmpd="sng">
            <a:solidFill>
              <a:srgbClr val="004E8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4" name="Google Shape;544;p27"/>
          <p:cNvCxnSpPr/>
          <p:nvPr/>
        </p:nvCxnSpPr>
        <p:spPr>
          <a:xfrm rot="-10256">
            <a:off x="9959423" y="5428916"/>
            <a:ext cx="3934961" cy="0"/>
          </a:xfrm>
          <a:prstGeom prst="straightConnector1">
            <a:avLst/>
          </a:prstGeom>
          <a:noFill/>
          <a:ln w="47625" cap="flat" cmpd="sng">
            <a:solidFill>
              <a:srgbClr val="004E8E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5" name="Google Shape;545;p27"/>
          <p:cNvGrpSpPr/>
          <p:nvPr/>
        </p:nvGrpSpPr>
        <p:grpSpPr>
          <a:xfrm>
            <a:off x="1028700" y="6022716"/>
            <a:ext cx="3086100" cy="552758"/>
            <a:chOff x="0" y="0"/>
            <a:chExt cx="812800" cy="145582"/>
          </a:xfrm>
        </p:grpSpPr>
        <p:sp>
          <p:nvSpPr>
            <p:cNvPr id="546" name="Google Shape;546;p27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47" name="Google Shape;547;p27"/>
            <p:cNvSpPr txBox="1"/>
            <p:nvPr/>
          </p:nvSpPr>
          <p:spPr>
            <a:xfrm>
              <a:off x="0" y="0"/>
              <a:ext cx="812800" cy="144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1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4000" dirty="0"/>
                <a:t>الخاتمة والنتائج</a:t>
              </a:r>
              <a:endParaRPr sz="4000" dirty="0"/>
            </a:p>
          </p:txBody>
        </p:sp>
      </p:grpSp>
      <p:grpSp>
        <p:nvGrpSpPr>
          <p:cNvPr id="548" name="Google Shape;548;p27"/>
          <p:cNvGrpSpPr/>
          <p:nvPr/>
        </p:nvGrpSpPr>
        <p:grpSpPr>
          <a:xfrm>
            <a:off x="5318483" y="6017282"/>
            <a:ext cx="3086100" cy="558192"/>
            <a:chOff x="0" y="-1431"/>
            <a:chExt cx="812800" cy="147013"/>
          </a:xfrm>
        </p:grpSpPr>
        <p:sp>
          <p:nvSpPr>
            <p:cNvPr id="549" name="Google Shape;549;p27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50" name="Google Shape;550;p27"/>
            <p:cNvSpPr txBox="1"/>
            <p:nvPr/>
          </p:nvSpPr>
          <p:spPr>
            <a:xfrm>
              <a:off x="0" y="-1431"/>
              <a:ext cx="812800" cy="145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1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4000" dirty="0"/>
                <a:t>التنفيذ العملي</a:t>
              </a:r>
              <a:endParaRPr sz="4000" dirty="0"/>
            </a:p>
          </p:txBody>
        </p:sp>
      </p:grpSp>
      <p:grpSp>
        <p:nvGrpSpPr>
          <p:cNvPr id="551" name="Google Shape;551;p27"/>
          <p:cNvGrpSpPr/>
          <p:nvPr/>
        </p:nvGrpSpPr>
        <p:grpSpPr>
          <a:xfrm>
            <a:off x="9604733" y="6017282"/>
            <a:ext cx="3086100" cy="558192"/>
            <a:chOff x="0" y="-1431"/>
            <a:chExt cx="812800" cy="147013"/>
          </a:xfrm>
        </p:grpSpPr>
        <p:sp>
          <p:nvSpPr>
            <p:cNvPr id="552" name="Google Shape;552;p27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53" name="Google Shape;553;p27"/>
            <p:cNvSpPr txBox="1"/>
            <p:nvPr/>
          </p:nvSpPr>
          <p:spPr>
            <a:xfrm>
              <a:off x="0" y="-1431"/>
              <a:ext cx="812800" cy="145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1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4000" dirty="0"/>
                <a:t>الدراسة النظرية</a:t>
              </a:r>
              <a:endParaRPr sz="4000" dirty="0"/>
            </a:p>
          </p:txBody>
        </p:sp>
      </p:grpSp>
      <p:grpSp>
        <p:nvGrpSpPr>
          <p:cNvPr id="554" name="Google Shape;554;p27"/>
          <p:cNvGrpSpPr/>
          <p:nvPr/>
        </p:nvGrpSpPr>
        <p:grpSpPr>
          <a:xfrm>
            <a:off x="13894447" y="6022716"/>
            <a:ext cx="3086100" cy="552758"/>
            <a:chOff x="0" y="0"/>
            <a:chExt cx="812800" cy="145582"/>
          </a:xfrm>
        </p:grpSpPr>
        <p:sp>
          <p:nvSpPr>
            <p:cNvPr id="555" name="Google Shape;555;p27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56" name="Google Shape;556;p27"/>
            <p:cNvSpPr txBox="1"/>
            <p:nvPr/>
          </p:nvSpPr>
          <p:spPr>
            <a:xfrm>
              <a:off x="0" y="3176"/>
              <a:ext cx="812800" cy="140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1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4000" dirty="0"/>
                <a:t>مقدمة</a:t>
              </a:r>
              <a:endParaRPr sz="4000" dirty="0"/>
            </a:p>
          </p:txBody>
        </p:sp>
      </p:grpSp>
      <p:cxnSp>
        <p:nvCxnSpPr>
          <p:cNvPr id="3" name="رابط كسهم مستقيم 2">
            <a:extLst>
              <a:ext uri="{FF2B5EF4-FFF2-40B4-BE49-F238E27FC236}">
                <a16:creationId xmlns:a16="http://schemas.microsoft.com/office/drawing/2014/main" id="{3622B4C3-E77B-78A1-5B43-9AC8418D5466}"/>
              </a:ext>
            </a:extLst>
          </p:cNvPr>
          <p:cNvCxnSpPr>
            <a:cxnSpLocks/>
          </p:cNvCxnSpPr>
          <p:nvPr/>
        </p:nvCxnSpPr>
        <p:spPr>
          <a:xfrm flipH="1">
            <a:off x="2160846" y="4021283"/>
            <a:ext cx="1337521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201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Kalman Filter</a:t>
            </a:r>
          </a:p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online</a:t>
            </a:r>
            <a:endParaRPr sz="6600" dirty="0">
              <a:cs typeface="Akhbar MT" pitchFamily="2" charset="-78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id="{77DF93AA-13C1-7E95-F0A1-6D081DB2DB26}"/>
              </a:ext>
            </a:extLst>
          </p:cNvPr>
          <p:cNvSpPr/>
          <p:nvPr/>
        </p:nvSpPr>
        <p:spPr>
          <a:xfrm>
            <a:off x="3081817" y="4991100"/>
            <a:ext cx="5369957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3B1616F3-6BD1-28DA-DDEA-C8261A55F0DA}"/>
              </a:ext>
            </a:extLst>
          </p:cNvPr>
          <p:cNvSpPr/>
          <p:nvPr/>
        </p:nvSpPr>
        <p:spPr>
          <a:xfrm>
            <a:off x="7030632" y="7246981"/>
            <a:ext cx="1314450" cy="1028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D57059B3-4986-1A7E-F26C-C6A2EBBD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69" y="3428829"/>
            <a:ext cx="10440857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7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100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نتائج</a:t>
            </a:r>
            <a:endParaRPr sz="6600" dirty="0">
              <a:cs typeface="Akhbar MT" pitchFamily="2" charset="-78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مستطيل 10">
            <a:extLst>
              <a:ext uri="{FF2B5EF4-FFF2-40B4-BE49-F238E27FC236}">
                <a16:creationId xmlns:a16="http://schemas.microsoft.com/office/drawing/2014/main" id="{77DF93AA-13C1-7E95-F0A1-6D081DB2DB26}"/>
              </a:ext>
            </a:extLst>
          </p:cNvPr>
          <p:cNvSpPr/>
          <p:nvPr/>
        </p:nvSpPr>
        <p:spPr>
          <a:xfrm>
            <a:off x="3081817" y="4991100"/>
            <a:ext cx="5369957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3B1616F3-6BD1-28DA-DDEA-C8261A55F0DA}"/>
              </a:ext>
            </a:extLst>
          </p:cNvPr>
          <p:cNvSpPr/>
          <p:nvPr/>
        </p:nvSpPr>
        <p:spPr>
          <a:xfrm>
            <a:off x="7030632" y="7246981"/>
            <a:ext cx="1314450" cy="1028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54D6EE32-7990-3E78-2E79-647E5C2E6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2" t="19265" r="38678"/>
          <a:stretch/>
        </p:blipFill>
        <p:spPr>
          <a:xfrm>
            <a:off x="3081817" y="3885687"/>
            <a:ext cx="2011581" cy="4676989"/>
          </a:xfrm>
          <a:prstGeom prst="rect">
            <a:avLst/>
          </a:prstGeom>
        </p:spPr>
      </p:pic>
      <p:pic>
        <p:nvPicPr>
          <p:cNvPr id="10" name="صورة 9">
            <a:extLst>
              <a:ext uri="{FF2B5EF4-FFF2-40B4-BE49-F238E27FC236}">
                <a16:creationId xmlns:a16="http://schemas.microsoft.com/office/drawing/2014/main" id="{3FA712DE-7C31-4313-3857-686A4627A8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" t="67672" r="25004" b="3180"/>
          <a:stretch/>
        </p:blipFill>
        <p:spPr>
          <a:xfrm>
            <a:off x="5424866" y="4896094"/>
            <a:ext cx="11946990" cy="2735802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43C68812-2FDB-2D26-4383-20DF23A014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24" t="9490" r="30922" b="7859"/>
          <a:stretch/>
        </p:blipFill>
        <p:spPr>
          <a:xfrm>
            <a:off x="2913940" y="3885687"/>
            <a:ext cx="2179458" cy="4676989"/>
          </a:xfrm>
          <a:prstGeom prst="rect">
            <a:avLst/>
          </a:prstGeom>
        </p:spPr>
      </p:pic>
      <p:pic>
        <p:nvPicPr>
          <p:cNvPr id="16" name="صورة 15">
            <a:extLst>
              <a:ext uri="{FF2B5EF4-FFF2-40B4-BE49-F238E27FC236}">
                <a16:creationId xmlns:a16="http://schemas.microsoft.com/office/drawing/2014/main" id="{C4FB7358-77E1-08F2-AFB0-7C17B419D0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344" r="24990" b="3981"/>
          <a:stretch/>
        </p:blipFill>
        <p:spPr>
          <a:xfrm>
            <a:off x="5424866" y="4896094"/>
            <a:ext cx="11766454" cy="2570379"/>
          </a:xfrm>
          <a:prstGeom prst="rect">
            <a:avLst/>
          </a:prstGeom>
        </p:spPr>
      </p:pic>
      <p:pic>
        <p:nvPicPr>
          <p:cNvPr id="18" name="صورة 17">
            <a:extLst>
              <a:ext uri="{FF2B5EF4-FFF2-40B4-BE49-F238E27FC236}">
                <a16:creationId xmlns:a16="http://schemas.microsoft.com/office/drawing/2014/main" id="{95AEC956-3CBD-D6D7-9B68-727A8F433C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51" t="3252" r="25718" b="14796"/>
          <a:stretch/>
        </p:blipFill>
        <p:spPr>
          <a:xfrm>
            <a:off x="2904658" y="3893466"/>
            <a:ext cx="2115781" cy="4676989"/>
          </a:xfrm>
          <a:prstGeom prst="rect">
            <a:avLst/>
          </a:prstGeom>
        </p:spPr>
      </p:pic>
      <p:pic>
        <p:nvPicPr>
          <p:cNvPr id="20" name="صورة 19">
            <a:extLst>
              <a:ext uri="{FF2B5EF4-FFF2-40B4-BE49-F238E27FC236}">
                <a16:creationId xmlns:a16="http://schemas.microsoft.com/office/drawing/2014/main" id="{768653B8-D69A-7EC7-0E2D-FC2877FD95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755" r="25533" b="3660"/>
          <a:stretch/>
        </p:blipFill>
        <p:spPr>
          <a:xfrm>
            <a:off x="5424865" y="4896094"/>
            <a:ext cx="11766453" cy="26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3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8"/>
          <p:cNvGrpSpPr/>
          <p:nvPr/>
        </p:nvGrpSpPr>
        <p:grpSpPr>
          <a:xfrm>
            <a:off x="0" y="754559"/>
            <a:ext cx="7048417" cy="8560891"/>
            <a:chOff x="0" y="-57150"/>
            <a:chExt cx="1856373" cy="2254720"/>
          </a:xfrm>
        </p:grpSpPr>
        <p:sp>
          <p:nvSpPr>
            <p:cNvPr id="215" name="Google Shape;215;p18"/>
            <p:cNvSpPr/>
            <p:nvPr/>
          </p:nvSpPr>
          <p:spPr>
            <a:xfrm>
              <a:off x="0" y="0"/>
              <a:ext cx="1856373" cy="2197570"/>
            </a:xfrm>
            <a:custGeom>
              <a:avLst/>
              <a:gdLst/>
              <a:ahLst/>
              <a:cxnLst/>
              <a:rect l="l" t="t" r="r" b="b"/>
              <a:pathLst>
                <a:path w="1856373" h="2197570" extrusionOk="0">
                  <a:moveTo>
                    <a:pt x="0" y="0"/>
                  </a:moveTo>
                  <a:lnTo>
                    <a:pt x="1856373" y="0"/>
                  </a:lnTo>
                  <a:lnTo>
                    <a:pt x="1856373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5"/>
              </a:srgbClr>
            </a:solidFill>
            <a:ln>
              <a:noFill/>
            </a:ln>
          </p:spPr>
        </p:sp>
        <p:sp>
          <p:nvSpPr>
            <p:cNvPr id="216" name="Google Shape;216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صورة 7">
            <a:extLst>
              <a:ext uri="{FF2B5EF4-FFF2-40B4-BE49-F238E27FC236}">
                <a16:creationId xmlns:a16="http://schemas.microsoft.com/office/drawing/2014/main" id="{37F0D269-7A67-4C51-EE19-D8AAA0F6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16" y="2189006"/>
            <a:ext cx="11239584" cy="6125430"/>
          </a:xfrm>
          <a:prstGeom prst="rect">
            <a:avLst/>
          </a:prstGeom>
        </p:spPr>
      </p:pic>
      <p:grpSp>
        <p:nvGrpSpPr>
          <p:cNvPr id="217" name="Google Shape;217;p18"/>
          <p:cNvGrpSpPr/>
          <p:nvPr/>
        </p:nvGrpSpPr>
        <p:grpSpPr>
          <a:xfrm>
            <a:off x="7048417" y="754559"/>
            <a:ext cx="11239583" cy="8560891"/>
            <a:chOff x="0" y="-57150"/>
            <a:chExt cx="2960219" cy="2254720"/>
          </a:xfrm>
        </p:grpSpPr>
        <p:sp>
          <p:nvSpPr>
            <p:cNvPr id="218" name="Google Shape;218;p18"/>
            <p:cNvSpPr/>
            <p:nvPr/>
          </p:nvSpPr>
          <p:spPr>
            <a:xfrm>
              <a:off x="0" y="0"/>
              <a:ext cx="2960219" cy="2197570"/>
            </a:xfrm>
            <a:custGeom>
              <a:avLst/>
              <a:gdLst/>
              <a:ahLst/>
              <a:cxnLst/>
              <a:rect l="l" t="t" r="r" b="b"/>
              <a:pathLst>
                <a:path w="2960219" h="2197570" extrusionOk="0">
                  <a:moveTo>
                    <a:pt x="0" y="0"/>
                  </a:moveTo>
                  <a:lnTo>
                    <a:pt x="2960219" y="0"/>
                  </a:lnTo>
                  <a:lnTo>
                    <a:pt x="2960219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65490"/>
              </a:srgbClr>
            </a:solidFill>
            <a:ln>
              <a:noFill/>
            </a:ln>
          </p:spPr>
        </p:sp>
        <p:sp>
          <p:nvSpPr>
            <p:cNvPr id="219" name="Google Shape;219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8"/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221" name="Google Shape;221;p18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22" name="Google Shape;222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18"/>
          <p:cNvGrpSpPr/>
          <p:nvPr/>
        </p:nvGrpSpPr>
        <p:grpSpPr>
          <a:xfrm>
            <a:off x="14715899" y="275002"/>
            <a:ext cx="3572101" cy="3266927"/>
            <a:chOff x="0" y="-47625"/>
            <a:chExt cx="940800" cy="860425"/>
          </a:xfrm>
        </p:grpSpPr>
        <p:sp>
          <p:nvSpPr>
            <p:cNvPr id="224" name="Google Shape;224;p18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25" name="Google Shape;225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18"/>
          <p:cNvGrpSpPr/>
          <p:nvPr/>
        </p:nvGrpSpPr>
        <p:grpSpPr>
          <a:xfrm>
            <a:off x="1028700" y="1098287"/>
            <a:ext cx="16773300" cy="7003292"/>
            <a:chOff x="0" y="-1336054"/>
            <a:chExt cx="22364399" cy="9337722"/>
          </a:xfrm>
        </p:grpSpPr>
        <p:sp>
          <p:nvSpPr>
            <p:cNvPr id="227" name="Google Shape;227;p18"/>
            <p:cNvSpPr txBox="1"/>
            <p:nvPr/>
          </p:nvSpPr>
          <p:spPr>
            <a:xfrm>
              <a:off x="14338111" y="-1336054"/>
              <a:ext cx="8026288" cy="1285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1">
                <a:lnSpc>
                  <a:spcPct val="115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5400" b="1" dirty="0">
                  <a:solidFill>
                    <a:srgbClr val="FFFFFF"/>
                  </a:solidFill>
                  <a:latin typeface="Open Sans"/>
                  <a:ea typeface="Open Sans"/>
                  <a:sym typeface="Open Sans"/>
                </a:rPr>
                <a:t>خاتمة</a:t>
              </a:r>
              <a:endParaRPr sz="1200" dirty="0"/>
            </a:p>
          </p:txBody>
        </p:sp>
        <p:sp>
          <p:nvSpPr>
            <p:cNvPr id="228" name="Google Shape;228;p18"/>
            <p:cNvSpPr txBox="1"/>
            <p:nvPr/>
          </p:nvSpPr>
          <p:spPr>
            <a:xfrm>
              <a:off x="0" y="3352446"/>
              <a:ext cx="12208794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18160" marR="0" lvl="1" indent="-259079" algn="r" rtl="1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Char char="•"/>
              </a:pPr>
              <a:endParaRPr dirty="0"/>
            </a:p>
          </p:txBody>
        </p:sp>
        <p:sp>
          <p:nvSpPr>
            <p:cNvPr id="233" name="Google Shape;233;p18"/>
            <p:cNvSpPr txBox="1"/>
            <p:nvPr/>
          </p:nvSpPr>
          <p:spPr>
            <a:xfrm>
              <a:off x="0" y="7599507"/>
              <a:ext cx="12208794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18160" marR="0" lvl="1" indent="-259079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Char char="•"/>
              </a:pPr>
              <a:endParaRPr dirty="0"/>
            </a:p>
          </p:txBody>
        </p:sp>
      </p:grpSp>
      <p:sp>
        <p:nvSpPr>
          <p:cNvPr id="4" name="Google Shape;532;p27">
            <a:extLst>
              <a:ext uri="{FF2B5EF4-FFF2-40B4-BE49-F238E27FC236}">
                <a16:creationId xmlns:a16="http://schemas.microsoft.com/office/drawing/2014/main" id="{DE9A4F05-895A-4CD9-274D-3E4F9F59AE88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C7719DCC-9CCC-4FC2-31C4-899A612B1119}"/>
              </a:ext>
            </a:extLst>
          </p:cNvPr>
          <p:cNvSpPr txBox="1"/>
          <p:nvPr/>
        </p:nvSpPr>
        <p:spPr>
          <a:xfrm flipH="1">
            <a:off x="7048415" y="2897230"/>
            <a:ext cx="107535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ar-SY" sz="3200" dirty="0">
                <a:solidFill>
                  <a:schemeClr val="bg1"/>
                </a:solidFill>
              </a:rPr>
              <a:t>دراسة مرجعية تشمل أهم الأبحاث في مجال تقدير الاتجاه باستخدام وحدات القياس العطالية.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ar-SY" sz="3600" dirty="0">
                <a:solidFill>
                  <a:schemeClr val="bg1"/>
                </a:solidFill>
              </a:rPr>
              <a:t>دراسة نظرية تشمل شرح عن دورة المشي، وتفصيلاً لعمل وحدات القياس العطالية ونمذجتها الرياضية.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ar-SY" sz="3600" dirty="0">
                <a:solidFill>
                  <a:schemeClr val="bg1"/>
                </a:solidFill>
              </a:rPr>
              <a:t>تطبيق تقنية </a:t>
            </a:r>
            <a:r>
              <a:rPr lang="en-US" sz="2800" dirty="0">
                <a:solidFill>
                  <a:schemeClr val="bg1"/>
                </a:solidFill>
              </a:rPr>
              <a:t>Allan Variance</a:t>
            </a:r>
            <a:r>
              <a:rPr lang="ar-SY" sz="2800" dirty="0">
                <a:solidFill>
                  <a:schemeClr val="bg1"/>
                </a:solidFill>
              </a:rPr>
              <a:t> </a:t>
            </a:r>
            <a:r>
              <a:rPr lang="ar-SY" sz="3600" dirty="0">
                <a:solidFill>
                  <a:schemeClr val="bg1"/>
                </a:solidFill>
              </a:rPr>
              <a:t>لدراسة ضجيج وحدات القياس.</a:t>
            </a:r>
            <a:endParaRPr lang="ar-SY" sz="2800" dirty="0">
              <a:solidFill>
                <a:schemeClr val="bg1"/>
              </a:solidFill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ar-SY" sz="3200" dirty="0">
                <a:solidFill>
                  <a:schemeClr val="bg1"/>
                </a:solidFill>
              </a:rPr>
              <a:t>تحصيل إشارات </a:t>
            </a:r>
            <a:r>
              <a:rPr lang="en-US" sz="2800" dirty="0">
                <a:solidFill>
                  <a:schemeClr val="bg1"/>
                </a:solidFill>
              </a:rPr>
              <a:t>IMU</a:t>
            </a:r>
            <a:r>
              <a:rPr lang="ar-SY" sz="3200" dirty="0">
                <a:solidFill>
                  <a:schemeClr val="bg1"/>
                </a:solidFill>
              </a:rPr>
              <a:t> ومعالجتها ورسمها </a:t>
            </a:r>
            <a:r>
              <a:rPr lang="en-US" sz="2800" dirty="0">
                <a:solidFill>
                  <a:schemeClr val="bg1"/>
                </a:solidFill>
              </a:rPr>
              <a:t>online</a:t>
            </a:r>
            <a:r>
              <a:rPr lang="ar-SY" sz="3200" dirty="0">
                <a:solidFill>
                  <a:schemeClr val="bg1"/>
                </a:solidFill>
              </a:rPr>
              <a:t> على واجهة برمجية.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ar-SY" sz="3200" dirty="0">
                <a:solidFill>
                  <a:schemeClr val="bg1"/>
                </a:solidFill>
              </a:rPr>
              <a:t>اقتراح نظام قابل للارتداء لتتبع تغيرات حركة الركبة والحوض خلال المشي وتنفيذه.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ar-SY" sz="3200" dirty="0">
                <a:solidFill>
                  <a:schemeClr val="bg1"/>
                </a:solidFill>
              </a:rPr>
              <a:t>تطبيق مرشح </a:t>
            </a:r>
            <a:r>
              <a:rPr lang="en-US" sz="2800" dirty="0">
                <a:solidFill>
                  <a:schemeClr val="bg1"/>
                </a:solidFill>
              </a:rPr>
              <a:t>Kalman</a:t>
            </a:r>
            <a:r>
              <a:rPr lang="ar-SY" sz="3200" dirty="0">
                <a:solidFill>
                  <a:schemeClr val="bg1"/>
                </a:solidFill>
              </a:rPr>
              <a:t> لتقدير الزوايا.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26"/>
          <p:cNvPicPr preferRelativeResize="0"/>
          <p:nvPr/>
        </p:nvPicPr>
        <p:blipFill rotWithShape="1">
          <a:blip r:embed="rId3">
            <a:alphaModFix/>
          </a:blip>
          <a:srcRect r="48432"/>
          <a:stretch/>
        </p:blipFill>
        <p:spPr>
          <a:xfrm>
            <a:off x="10325889" y="0"/>
            <a:ext cx="796211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26"/>
          <p:cNvGrpSpPr/>
          <p:nvPr/>
        </p:nvGrpSpPr>
        <p:grpSpPr>
          <a:xfrm>
            <a:off x="10265967" y="-216991"/>
            <a:ext cx="8024017" cy="10503991"/>
            <a:chOff x="0" y="-57150"/>
            <a:chExt cx="2113321" cy="2766483"/>
          </a:xfrm>
        </p:grpSpPr>
        <p:sp>
          <p:nvSpPr>
            <p:cNvPr id="506" name="Google Shape;506;p26"/>
            <p:cNvSpPr/>
            <p:nvPr/>
          </p:nvSpPr>
          <p:spPr>
            <a:xfrm>
              <a:off x="0" y="0"/>
              <a:ext cx="2113321" cy="2709333"/>
            </a:xfrm>
            <a:custGeom>
              <a:avLst/>
              <a:gdLst/>
              <a:ahLst/>
              <a:cxnLst/>
              <a:rect l="l" t="t" r="r" b="b"/>
              <a:pathLst>
                <a:path w="2113321" h="2709333" extrusionOk="0">
                  <a:moveTo>
                    <a:pt x="0" y="0"/>
                  </a:moveTo>
                  <a:lnTo>
                    <a:pt x="2113321" y="0"/>
                  </a:lnTo>
                  <a:lnTo>
                    <a:pt x="2113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5"/>
              </a:srgbClr>
            </a:solidFill>
            <a:ln>
              <a:noFill/>
            </a:ln>
          </p:spPr>
        </p:sp>
        <p:sp>
          <p:nvSpPr>
            <p:cNvPr id="507" name="Google Shape;507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p26"/>
          <p:cNvGrpSpPr/>
          <p:nvPr/>
        </p:nvGrpSpPr>
        <p:grpSpPr>
          <a:xfrm>
            <a:off x="9650049" y="754559"/>
            <a:ext cx="8637951" cy="8560891"/>
            <a:chOff x="0" y="-57150"/>
            <a:chExt cx="2275016" cy="2254720"/>
          </a:xfrm>
        </p:grpSpPr>
        <p:sp>
          <p:nvSpPr>
            <p:cNvPr id="509" name="Google Shape;509;p26"/>
            <p:cNvSpPr/>
            <p:nvPr/>
          </p:nvSpPr>
          <p:spPr>
            <a:xfrm>
              <a:off x="0" y="0"/>
              <a:ext cx="2275016" cy="2197570"/>
            </a:xfrm>
            <a:custGeom>
              <a:avLst/>
              <a:gdLst/>
              <a:ahLst/>
              <a:cxnLst/>
              <a:rect l="l" t="t" r="r" b="b"/>
              <a:pathLst>
                <a:path w="2275016" h="2197570" extrusionOk="0">
                  <a:moveTo>
                    <a:pt x="0" y="0"/>
                  </a:moveTo>
                  <a:lnTo>
                    <a:pt x="2275016" y="0"/>
                  </a:lnTo>
                  <a:lnTo>
                    <a:pt x="2275016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5"/>
              </a:srgbClr>
            </a:solidFill>
            <a:ln>
              <a:noFill/>
            </a:ln>
          </p:spPr>
        </p:sp>
        <p:sp>
          <p:nvSpPr>
            <p:cNvPr id="510" name="Google Shape;510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26"/>
          <p:cNvGrpSpPr/>
          <p:nvPr/>
        </p:nvGrpSpPr>
        <p:grpSpPr>
          <a:xfrm>
            <a:off x="14715899" y="9134624"/>
            <a:ext cx="3572101" cy="3266927"/>
            <a:chOff x="0" y="-47625"/>
            <a:chExt cx="940800" cy="860425"/>
          </a:xfrm>
        </p:grpSpPr>
        <p:sp>
          <p:nvSpPr>
            <p:cNvPr id="512" name="Google Shape;512;p2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513" name="Google Shape;513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26"/>
          <p:cNvSpPr txBox="1"/>
          <p:nvPr/>
        </p:nvSpPr>
        <p:spPr>
          <a:xfrm>
            <a:off x="2366432" y="1774862"/>
            <a:ext cx="6777568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آفاق مستقبلية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BC45018E-039D-21B6-CE2E-22271CEA791C}"/>
              </a:ext>
            </a:extLst>
          </p:cNvPr>
          <p:cNvSpPr txBox="1"/>
          <p:nvPr/>
        </p:nvSpPr>
        <p:spPr>
          <a:xfrm>
            <a:off x="624469" y="3866227"/>
            <a:ext cx="90235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ar-SY" sz="4000" dirty="0"/>
              <a:t>دراسة خوارزميات الترشيح مختلفة والمقارنة بينها.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ar-SY" sz="4000" dirty="0"/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ar-SY" sz="4000" dirty="0"/>
              <a:t>إيجاد نموذج رياضي يحاكي حركة الركبة البشرية وتطبيقه في مجال الأطراف الصناعية.</a:t>
            </a:r>
            <a:endParaRPr lang="en-US"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34"/>
          <p:cNvGrpSpPr/>
          <p:nvPr/>
        </p:nvGrpSpPr>
        <p:grpSpPr>
          <a:xfrm>
            <a:off x="0" y="1621302"/>
            <a:ext cx="18287996" cy="7636998"/>
            <a:chOff x="0" y="-57150"/>
            <a:chExt cx="4816592" cy="2011391"/>
          </a:xfrm>
        </p:grpSpPr>
        <p:sp>
          <p:nvSpPr>
            <p:cNvPr id="805" name="Google Shape;805;p34"/>
            <p:cNvSpPr/>
            <p:nvPr/>
          </p:nvSpPr>
          <p:spPr>
            <a:xfrm>
              <a:off x="0" y="0"/>
              <a:ext cx="4816592" cy="1954241"/>
            </a:xfrm>
            <a:custGeom>
              <a:avLst/>
              <a:gdLst/>
              <a:ahLst/>
              <a:cxnLst/>
              <a:rect l="l" t="t" r="r" b="b"/>
              <a:pathLst>
                <a:path w="4816592" h="195424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954241"/>
                  </a:lnTo>
                  <a:lnTo>
                    <a:pt x="0" y="1954241"/>
                  </a:lnTo>
                  <a:close/>
                </a:path>
              </a:pathLst>
            </a:custGeom>
            <a:solidFill>
              <a:srgbClr val="004E8E">
                <a:alpha val="49803"/>
              </a:srgbClr>
            </a:solidFill>
            <a:ln>
              <a:noFill/>
            </a:ln>
          </p:spPr>
        </p:sp>
        <p:sp>
          <p:nvSpPr>
            <p:cNvPr id="806" name="Google Shape;806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p34"/>
          <p:cNvGrpSpPr/>
          <p:nvPr/>
        </p:nvGrpSpPr>
        <p:grpSpPr>
          <a:xfrm>
            <a:off x="9773643" y="-225653"/>
            <a:ext cx="7405076" cy="10512653"/>
            <a:chOff x="0" y="-57150"/>
            <a:chExt cx="1950308" cy="2755947"/>
          </a:xfrm>
        </p:grpSpPr>
        <p:sp>
          <p:nvSpPr>
            <p:cNvPr id="808" name="Google Shape;808;p34"/>
            <p:cNvSpPr/>
            <p:nvPr/>
          </p:nvSpPr>
          <p:spPr>
            <a:xfrm>
              <a:off x="0" y="0"/>
              <a:ext cx="1950308" cy="2698797"/>
            </a:xfrm>
            <a:custGeom>
              <a:avLst/>
              <a:gdLst/>
              <a:ahLst/>
              <a:cxnLst/>
              <a:rect l="l" t="t" r="r" b="b"/>
              <a:pathLst>
                <a:path w="1950308" h="2698797" extrusionOk="0">
                  <a:moveTo>
                    <a:pt x="0" y="0"/>
                  </a:moveTo>
                  <a:lnTo>
                    <a:pt x="1950308" y="0"/>
                  </a:lnTo>
                  <a:lnTo>
                    <a:pt x="1950308" y="2698797"/>
                  </a:lnTo>
                  <a:lnTo>
                    <a:pt x="0" y="2698797"/>
                  </a:lnTo>
                  <a:close/>
                </a:path>
              </a:pathLst>
            </a:custGeom>
            <a:solidFill>
              <a:srgbClr val="004E8E">
                <a:alpha val="84705"/>
              </a:srgbClr>
            </a:solidFill>
            <a:ln>
              <a:noFill/>
            </a:ln>
          </p:spPr>
        </p:sp>
        <p:sp>
          <p:nvSpPr>
            <p:cNvPr id="809" name="Google Shape;809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" name="Google Shape;813;p34"/>
          <p:cNvSpPr txBox="1"/>
          <p:nvPr/>
        </p:nvSpPr>
        <p:spPr>
          <a:xfrm>
            <a:off x="9773643" y="2615276"/>
            <a:ext cx="7405076" cy="2345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87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thanks for</a:t>
            </a:r>
            <a:endParaRPr dirty="0"/>
          </a:p>
          <a:p>
            <a:pPr marL="0" marR="0" lvl="0" indent="0" algn="ctr" rtl="0">
              <a:lnSpc>
                <a:spcPct val="116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87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watching</a:t>
            </a:r>
            <a:endParaRPr dirty="0"/>
          </a:p>
        </p:txBody>
      </p:sp>
      <p:grpSp>
        <p:nvGrpSpPr>
          <p:cNvPr id="815" name="Google Shape;815;p34"/>
          <p:cNvGrpSpPr/>
          <p:nvPr/>
        </p:nvGrpSpPr>
        <p:grpSpPr>
          <a:xfrm>
            <a:off x="0" y="9077474"/>
            <a:ext cx="3572101" cy="3266927"/>
            <a:chOff x="0" y="-47625"/>
            <a:chExt cx="940800" cy="860425"/>
          </a:xfrm>
        </p:grpSpPr>
        <p:sp>
          <p:nvSpPr>
            <p:cNvPr id="816" name="Google Shape;816;p34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817" name="Google Shape;817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0"/>
          <p:cNvGrpSpPr/>
          <p:nvPr/>
        </p:nvGrpSpPr>
        <p:grpSpPr>
          <a:xfrm>
            <a:off x="8452533" y="-216992"/>
            <a:ext cx="9835467" cy="10503992"/>
            <a:chOff x="0" y="-57150"/>
            <a:chExt cx="2120011" cy="2766483"/>
          </a:xfrm>
        </p:grpSpPr>
        <p:sp>
          <p:nvSpPr>
            <p:cNvPr id="280" name="Google Shape;280;p20"/>
            <p:cNvSpPr/>
            <p:nvPr/>
          </p:nvSpPr>
          <p:spPr>
            <a:xfrm>
              <a:off x="0" y="0"/>
              <a:ext cx="2120011" cy="2709333"/>
            </a:xfrm>
            <a:custGeom>
              <a:avLst/>
              <a:gdLst/>
              <a:ahLst/>
              <a:cxnLst/>
              <a:rect l="l" t="t" r="r" b="b"/>
              <a:pathLst>
                <a:path w="2120011" h="2709333" extrusionOk="0">
                  <a:moveTo>
                    <a:pt x="0" y="0"/>
                  </a:moveTo>
                  <a:lnTo>
                    <a:pt x="2120011" y="0"/>
                  </a:lnTo>
                  <a:lnTo>
                    <a:pt x="2120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5"/>
              </a:srgbClr>
            </a:solidFill>
            <a:ln>
              <a:noFill/>
            </a:ln>
          </p:spPr>
        </p:sp>
        <p:sp>
          <p:nvSpPr>
            <p:cNvPr id="281" name="Google Shape;281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20"/>
          <p:cNvGrpSpPr/>
          <p:nvPr/>
        </p:nvGrpSpPr>
        <p:grpSpPr>
          <a:xfrm>
            <a:off x="0" y="754559"/>
            <a:ext cx="8452537" cy="8560891"/>
            <a:chOff x="0" y="-57150"/>
            <a:chExt cx="2226182" cy="2254720"/>
          </a:xfrm>
        </p:grpSpPr>
        <p:sp>
          <p:nvSpPr>
            <p:cNvPr id="283" name="Google Shape;283;p20"/>
            <p:cNvSpPr/>
            <p:nvPr/>
          </p:nvSpPr>
          <p:spPr>
            <a:xfrm>
              <a:off x="0" y="0"/>
              <a:ext cx="2226182" cy="2197570"/>
            </a:xfrm>
            <a:custGeom>
              <a:avLst/>
              <a:gdLst/>
              <a:ahLst/>
              <a:cxnLst/>
              <a:rect l="l" t="t" r="r" b="b"/>
              <a:pathLst>
                <a:path w="2226182" h="2197570" extrusionOk="0">
                  <a:moveTo>
                    <a:pt x="0" y="0"/>
                  </a:moveTo>
                  <a:lnTo>
                    <a:pt x="2226182" y="0"/>
                  </a:lnTo>
                  <a:lnTo>
                    <a:pt x="2226182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5"/>
              </a:srgbClr>
            </a:solidFill>
            <a:ln>
              <a:noFill/>
            </a:ln>
          </p:spPr>
        </p:sp>
        <p:sp>
          <p:nvSpPr>
            <p:cNvPr id="284" name="Google Shape;284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20"/>
          <p:cNvGrpSpPr/>
          <p:nvPr/>
        </p:nvGrpSpPr>
        <p:grpSpPr>
          <a:xfrm>
            <a:off x="8452533" y="754559"/>
            <a:ext cx="9835467" cy="8560891"/>
            <a:chOff x="0" y="-57150"/>
            <a:chExt cx="2590411" cy="2254720"/>
          </a:xfrm>
        </p:grpSpPr>
        <p:sp>
          <p:nvSpPr>
            <p:cNvPr id="286" name="Google Shape;286;p20"/>
            <p:cNvSpPr/>
            <p:nvPr/>
          </p:nvSpPr>
          <p:spPr>
            <a:xfrm>
              <a:off x="0" y="0"/>
              <a:ext cx="2590411" cy="2197570"/>
            </a:xfrm>
            <a:custGeom>
              <a:avLst/>
              <a:gdLst/>
              <a:ahLst/>
              <a:cxnLst/>
              <a:rect l="l" t="t" r="r" b="b"/>
              <a:pathLst>
                <a:path w="2590411" h="2197570" extrusionOk="0">
                  <a:moveTo>
                    <a:pt x="0" y="0"/>
                  </a:moveTo>
                  <a:lnTo>
                    <a:pt x="2590411" y="0"/>
                  </a:lnTo>
                  <a:lnTo>
                    <a:pt x="2590411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29803"/>
              </a:srgbClr>
            </a:solidFill>
            <a:ln>
              <a:noFill/>
            </a:ln>
          </p:spPr>
        </p:sp>
        <p:sp>
          <p:nvSpPr>
            <p:cNvPr id="287" name="Google Shape;287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20"/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289" name="Google Shape;289;p2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90" name="Google Shape;290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20"/>
          <p:cNvGrpSpPr/>
          <p:nvPr/>
        </p:nvGrpSpPr>
        <p:grpSpPr>
          <a:xfrm>
            <a:off x="4880432" y="275002"/>
            <a:ext cx="3572101" cy="3266927"/>
            <a:chOff x="0" y="-47625"/>
            <a:chExt cx="940800" cy="860425"/>
          </a:xfrm>
        </p:grpSpPr>
        <p:sp>
          <p:nvSpPr>
            <p:cNvPr id="292" name="Google Shape;292;p2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293" name="Google Shape;293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20"/>
          <p:cNvSpPr txBox="1"/>
          <p:nvPr/>
        </p:nvSpPr>
        <p:spPr>
          <a:xfrm>
            <a:off x="1028700" y="1057275"/>
            <a:ext cx="6418525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مقدمة</a:t>
            </a:r>
            <a:endParaRPr dirty="0"/>
          </a:p>
        </p:txBody>
      </p:sp>
      <p:sp>
        <p:nvSpPr>
          <p:cNvPr id="295" name="Google Shape;295;p20"/>
          <p:cNvSpPr txBox="1"/>
          <p:nvPr/>
        </p:nvSpPr>
        <p:spPr>
          <a:xfrm>
            <a:off x="2226695" y="3939462"/>
            <a:ext cx="57398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2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استخدام وحدات القياس العطالية في تتبع الحركات البشرية  المختلفة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96" name="Google Shape;296;p20"/>
          <p:cNvSpPr txBox="1"/>
          <p:nvPr/>
        </p:nvSpPr>
        <p:spPr>
          <a:xfrm>
            <a:off x="2249373" y="3154130"/>
            <a:ext cx="573983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Lato"/>
                <a:ea typeface="Lato"/>
                <a:sym typeface="Lato"/>
              </a:rPr>
              <a:t>IMU Technology </a:t>
            </a:r>
            <a:endParaRPr sz="3600" dirty="0"/>
          </a:p>
        </p:txBody>
      </p:sp>
      <p:sp>
        <p:nvSpPr>
          <p:cNvPr id="297" name="Google Shape;297;p20"/>
          <p:cNvSpPr txBox="1"/>
          <p:nvPr/>
        </p:nvSpPr>
        <p:spPr>
          <a:xfrm>
            <a:off x="2249373" y="5958578"/>
            <a:ext cx="56054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2000" dirty="0">
                <a:solidFill>
                  <a:srgbClr val="FFFFFF"/>
                </a:solidFill>
              </a:rPr>
              <a:t>استخدام مرشح </a:t>
            </a:r>
            <a:r>
              <a:rPr lang="en-US" sz="2000" dirty="0">
                <a:solidFill>
                  <a:srgbClr val="FFFFFF"/>
                </a:solidFill>
              </a:rPr>
              <a:t>Kalman</a:t>
            </a:r>
            <a:r>
              <a:rPr lang="ar-SY" sz="2000" dirty="0">
                <a:solidFill>
                  <a:srgbClr val="FFFFFF"/>
                </a:solidFill>
              </a:rPr>
              <a:t> لتقدير الاتجاه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98" name="Google Shape;298;p20"/>
          <p:cNvSpPr txBox="1"/>
          <p:nvPr/>
        </p:nvSpPr>
        <p:spPr>
          <a:xfrm>
            <a:off x="2249373" y="5455027"/>
            <a:ext cx="5739838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Orientation Estimation</a:t>
            </a:r>
            <a:endParaRPr dirty="0"/>
          </a:p>
        </p:txBody>
      </p:sp>
      <p:sp>
        <p:nvSpPr>
          <p:cNvPr id="299" name="Google Shape;299;p20"/>
          <p:cNvSpPr txBox="1"/>
          <p:nvPr/>
        </p:nvSpPr>
        <p:spPr>
          <a:xfrm>
            <a:off x="2249373" y="8206180"/>
            <a:ext cx="58462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2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تقدير زاوية الركبة</a:t>
            </a:r>
            <a:endParaRPr dirty="0"/>
          </a:p>
        </p:txBody>
      </p:sp>
      <p:sp>
        <p:nvSpPr>
          <p:cNvPr id="300" name="Google Shape;300;p20"/>
          <p:cNvSpPr txBox="1"/>
          <p:nvPr/>
        </p:nvSpPr>
        <p:spPr>
          <a:xfrm>
            <a:off x="2249373" y="7702629"/>
            <a:ext cx="5739838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FFFFFF"/>
                </a:solidFill>
                <a:latin typeface="Lato"/>
                <a:ea typeface="Lato"/>
                <a:sym typeface="Lato"/>
              </a:rPr>
              <a:t>Gait Phase Estimation</a:t>
            </a:r>
            <a:endParaRPr dirty="0"/>
          </a:p>
        </p:txBody>
      </p:sp>
      <p:sp>
        <p:nvSpPr>
          <p:cNvPr id="2" name="Google Shape;532;p27">
            <a:extLst>
              <a:ext uri="{FF2B5EF4-FFF2-40B4-BE49-F238E27FC236}">
                <a16:creationId xmlns:a16="http://schemas.microsoft.com/office/drawing/2014/main" id="{6B618FAD-C5B0-CDC1-748A-FB4285ADBF9D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984C3412-39A1-C874-AA68-6B2F198C9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211" y="2881413"/>
            <a:ext cx="9835467" cy="5147228"/>
          </a:xfrm>
          <a:prstGeom prst="rect">
            <a:avLst/>
          </a:prstGeom>
        </p:spPr>
      </p:pic>
      <p:pic>
        <p:nvPicPr>
          <p:cNvPr id="7" name="Google Shape;888;p37">
            <a:extLst>
              <a:ext uri="{FF2B5EF4-FFF2-40B4-BE49-F238E27FC236}">
                <a16:creationId xmlns:a16="http://schemas.microsoft.com/office/drawing/2014/main" id="{D0E791D5-0C21-2C7D-BA50-E990254919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7223" y="3314607"/>
            <a:ext cx="83048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88;p37">
            <a:extLst>
              <a:ext uri="{FF2B5EF4-FFF2-40B4-BE49-F238E27FC236}">
                <a16:creationId xmlns:a16="http://schemas.microsoft.com/office/drawing/2014/main" id="{D25E20A5-DE12-1356-1946-4881597D57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4051" y="5483648"/>
            <a:ext cx="83048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88;p37">
            <a:extLst>
              <a:ext uri="{FF2B5EF4-FFF2-40B4-BE49-F238E27FC236}">
                <a16:creationId xmlns:a16="http://schemas.microsoft.com/office/drawing/2014/main" id="{D0BA2129-BA60-1E53-6831-4403084794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021" y="7744498"/>
            <a:ext cx="830489" cy="83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24" name="Google Shape;124;p15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25" name="Google Shape;125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5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152" name="Google Shape;152;p15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53" name="Google Shape;153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88;p20">
            <a:extLst>
              <a:ext uri="{FF2B5EF4-FFF2-40B4-BE49-F238E27FC236}">
                <a16:creationId xmlns:a16="http://schemas.microsoft.com/office/drawing/2014/main" id="{A4ED0173-9F14-1EDE-0480-8DA27ABB3BAA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7" name="Google Shape;289;p20">
              <a:extLst>
                <a:ext uri="{FF2B5EF4-FFF2-40B4-BE49-F238E27FC236}">
                  <a16:creationId xmlns:a16="http://schemas.microsoft.com/office/drawing/2014/main" id="{B0047502-890D-8A29-A224-F679260AC552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8" name="Google Shape;290;p20">
              <a:extLst>
                <a:ext uri="{FF2B5EF4-FFF2-40B4-BE49-F238E27FC236}">
                  <a16:creationId xmlns:a16="http://schemas.microsoft.com/office/drawing/2014/main" id="{DD34B8AC-435E-66E0-54D6-2EFD915EC0E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532;p27">
            <a:extLst>
              <a:ext uri="{FF2B5EF4-FFF2-40B4-BE49-F238E27FC236}">
                <a16:creationId xmlns:a16="http://schemas.microsoft.com/office/drawing/2014/main" id="{6213248F-3C6B-5375-D1AD-A7EB10C1F645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45273823-580F-6A87-2275-EDE4C17A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01" y="4242038"/>
            <a:ext cx="8782397" cy="4227316"/>
          </a:xfrm>
          <a:prstGeom prst="rect">
            <a:avLst/>
          </a:prstGeom>
        </p:spPr>
      </p:pic>
      <p:sp>
        <p:nvSpPr>
          <p:cNvPr id="4" name="Google Shape;150;p15">
            <a:extLst>
              <a:ext uri="{FF2B5EF4-FFF2-40B4-BE49-F238E27FC236}">
                <a16:creationId xmlns:a16="http://schemas.microsoft.com/office/drawing/2014/main" id="{95DE1DA7-CEFB-BA89-F59B-1CD3332CF860}"/>
              </a:ext>
            </a:extLst>
          </p:cNvPr>
          <p:cNvSpPr txBox="1"/>
          <p:nvPr/>
        </p:nvSpPr>
        <p:spPr>
          <a:xfrm>
            <a:off x="9829800" y="5321566"/>
            <a:ext cx="718185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2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تصميم نظام قابل للارتداء لتتبع تغيرات زوايا كل من الحوض والركبة خلال المشي بالاعتماد على وحدات القياس العطالية</a:t>
            </a:r>
            <a:endParaRPr sz="3200" dirty="0">
              <a:solidFill>
                <a:schemeClr val="accent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oogle Shape;139;p15">
            <a:extLst>
              <a:ext uri="{FF2B5EF4-FFF2-40B4-BE49-F238E27FC236}">
                <a16:creationId xmlns:a16="http://schemas.microsoft.com/office/drawing/2014/main" id="{16FF9F14-6A79-127A-B414-5F0324EEAD53}"/>
              </a:ext>
            </a:extLst>
          </p:cNvPr>
          <p:cNvGrpSpPr/>
          <p:nvPr/>
        </p:nvGrpSpPr>
        <p:grpSpPr>
          <a:xfrm>
            <a:off x="2842948" y="3840032"/>
            <a:ext cx="3819701" cy="552758"/>
            <a:chOff x="0" y="0"/>
            <a:chExt cx="812800" cy="145582"/>
          </a:xfrm>
        </p:grpSpPr>
        <p:sp>
          <p:nvSpPr>
            <p:cNvPr id="12" name="Google Shape;140;p15">
              <a:extLst>
                <a:ext uri="{FF2B5EF4-FFF2-40B4-BE49-F238E27FC236}">
                  <a16:creationId xmlns:a16="http://schemas.microsoft.com/office/drawing/2014/main" id="{A60F5308-B54B-69BF-8671-659BF7DA88E8}"/>
                </a:ext>
              </a:extLst>
            </p:cNvPr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3" name="Google Shape;141;p15">
              <a:extLst>
                <a:ext uri="{FF2B5EF4-FFF2-40B4-BE49-F238E27FC236}">
                  <a16:creationId xmlns:a16="http://schemas.microsoft.com/office/drawing/2014/main" id="{1BB34656-9B37-A29C-EBC2-14C1D28F4335}"/>
                </a:ext>
              </a:extLst>
            </p:cNvPr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2800" dirty="0">
                  <a:solidFill>
                    <a:srgbClr val="353839"/>
                  </a:solidFill>
                </a:rPr>
                <a:t>المخطط الصندوقي للمشروع</a:t>
              </a:r>
              <a:endParaRPr sz="1600" dirty="0"/>
            </a:p>
          </p:txBody>
        </p:sp>
      </p:grpSp>
      <p:grpSp>
        <p:nvGrpSpPr>
          <p:cNvPr id="14" name="Google Shape;139;p15">
            <a:extLst>
              <a:ext uri="{FF2B5EF4-FFF2-40B4-BE49-F238E27FC236}">
                <a16:creationId xmlns:a16="http://schemas.microsoft.com/office/drawing/2014/main" id="{E4E4F482-0377-F2AC-8CDA-C89F9F7EDBEE}"/>
              </a:ext>
            </a:extLst>
          </p:cNvPr>
          <p:cNvGrpSpPr/>
          <p:nvPr/>
        </p:nvGrpSpPr>
        <p:grpSpPr>
          <a:xfrm>
            <a:off x="12343435" y="3834505"/>
            <a:ext cx="3086100" cy="552758"/>
            <a:chOff x="0" y="0"/>
            <a:chExt cx="812800" cy="145582"/>
          </a:xfrm>
        </p:grpSpPr>
        <p:sp>
          <p:nvSpPr>
            <p:cNvPr id="15" name="Google Shape;140;p15">
              <a:extLst>
                <a:ext uri="{FF2B5EF4-FFF2-40B4-BE49-F238E27FC236}">
                  <a16:creationId xmlns:a16="http://schemas.microsoft.com/office/drawing/2014/main" id="{316C6566-22A0-5EA2-6FDF-A68FE6F455FB}"/>
                </a:ext>
              </a:extLst>
            </p:cNvPr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" name="Google Shape;141;p15">
              <a:extLst>
                <a:ext uri="{FF2B5EF4-FFF2-40B4-BE49-F238E27FC236}">
                  <a16:creationId xmlns:a16="http://schemas.microsoft.com/office/drawing/2014/main" id="{0C9E2954-2DF3-DDA7-C25E-DE5836BEA966}"/>
                </a:ext>
              </a:extLst>
            </p:cNvPr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2800" b="0" i="0" u="none" strike="noStrike" cap="none" dirty="0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هدف المشروع</a:t>
              </a: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830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8E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29"/>
          <p:cNvGrpSpPr/>
          <p:nvPr/>
        </p:nvGrpSpPr>
        <p:grpSpPr>
          <a:xfrm>
            <a:off x="1034868" y="2697144"/>
            <a:ext cx="8115300" cy="660464"/>
            <a:chOff x="0" y="0"/>
            <a:chExt cx="2137363" cy="173949"/>
          </a:xfrm>
        </p:grpSpPr>
        <p:sp>
          <p:nvSpPr>
            <p:cNvPr id="629" name="Google Shape;629;p29"/>
            <p:cNvSpPr/>
            <p:nvPr/>
          </p:nvSpPr>
          <p:spPr>
            <a:xfrm>
              <a:off x="0" y="0"/>
              <a:ext cx="2137363" cy="173949"/>
            </a:xfrm>
            <a:custGeom>
              <a:avLst/>
              <a:gdLst/>
              <a:ahLst/>
              <a:cxnLst/>
              <a:rect l="l" t="t" r="r" b="b"/>
              <a:pathLst>
                <a:path w="2137363" h="17394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173949"/>
                  </a:lnTo>
                  <a:lnTo>
                    <a:pt x="0" y="173949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630" name="Google Shape;630;p29"/>
            <p:cNvSpPr txBox="1"/>
            <p:nvPr/>
          </p:nvSpPr>
          <p:spPr>
            <a:xfrm>
              <a:off x="0" y="0"/>
              <a:ext cx="812800" cy="171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rgbClr val="353839"/>
                  </a:solidFill>
                </a:rPr>
                <a:t>Gait Phase</a:t>
              </a:r>
              <a:endParaRPr sz="3200" dirty="0"/>
            </a:p>
          </p:txBody>
        </p:sp>
      </p:grpSp>
      <p:sp>
        <p:nvSpPr>
          <p:cNvPr id="631" name="Google Shape;631;p29"/>
          <p:cNvSpPr txBox="1"/>
          <p:nvPr/>
        </p:nvSpPr>
        <p:spPr>
          <a:xfrm>
            <a:off x="1054413" y="1057275"/>
            <a:ext cx="8166726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Gait Cycle</a:t>
            </a:r>
            <a:endParaRPr dirty="0"/>
          </a:p>
        </p:txBody>
      </p:sp>
      <p:grpSp>
        <p:nvGrpSpPr>
          <p:cNvPr id="643" name="Google Shape;643;p29"/>
          <p:cNvGrpSpPr/>
          <p:nvPr/>
        </p:nvGrpSpPr>
        <p:grpSpPr>
          <a:xfrm>
            <a:off x="10433933" y="903442"/>
            <a:ext cx="6825367" cy="660464"/>
            <a:chOff x="0" y="0"/>
            <a:chExt cx="1797627" cy="173949"/>
          </a:xfrm>
        </p:grpSpPr>
        <p:sp>
          <p:nvSpPr>
            <p:cNvPr id="644" name="Google Shape;644;p29"/>
            <p:cNvSpPr/>
            <p:nvPr/>
          </p:nvSpPr>
          <p:spPr>
            <a:xfrm>
              <a:off x="0" y="0"/>
              <a:ext cx="1797627" cy="173949"/>
            </a:xfrm>
            <a:custGeom>
              <a:avLst/>
              <a:gdLst/>
              <a:ahLst/>
              <a:cxnLst/>
              <a:rect l="l" t="t" r="r" b="b"/>
              <a:pathLst>
                <a:path w="1797627" h="173949" extrusionOk="0">
                  <a:moveTo>
                    <a:pt x="0" y="0"/>
                  </a:moveTo>
                  <a:lnTo>
                    <a:pt x="1797627" y="0"/>
                  </a:lnTo>
                  <a:lnTo>
                    <a:pt x="1797627" y="173949"/>
                  </a:lnTo>
                  <a:lnTo>
                    <a:pt x="0" y="173949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645" name="Google Shape;645;p29"/>
            <p:cNvSpPr txBox="1"/>
            <p:nvPr/>
          </p:nvSpPr>
          <p:spPr>
            <a:xfrm>
              <a:off x="0" y="0"/>
              <a:ext cx="1790855" cy="173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353839"/>
                  </a:solidFill>
                </a:rPr>
                <a:t>Sagittal Plane</a:t>
              </a:r>
              <a:endParaRPr sz="2400" dirty="0"/>
            </a:p>
          </p:txBody>
        </p:sp>
      </p:grpSp>
      <p:grpSp>
        <p:nvGrpSpPr>
          <p:cNvPr id="646" name="Google Shape;646;p29"/>
          <p:cNvGrpSpPr/>
          <p:nvPr/>
        </p:nvGrpSpPr>
        <p:grpSpPr>
          <a:xfrm>
            <a:off x="10433933" y="5269596"/>
            <a:ext cx="6825367" cy="673780"/>
            <a:chOff x="0" y="-3507"/>
            <a:chExt cx="1797627" cy="177456"/>
          </a:xfrm>
        </p:grpSpPr>
        <p:sp>
          <p:nvSpPr>
            <p:cNvPr id="647" name="Google Shape;647;p29"/>
            <p:cNvSpPr/>
            <p:nvPr/>
          </p:nvSpPr>
          <p:spPr>
            <a:xfrm>
              <a:off x="0" y="0"/>
              <a:ext cx="1797627" cy="173949"/>
            </a:xfrm>
            <a:custGeom>
              <a:avLst/>
              <a:gdLst/>
              <a:ahLst/>
              <a:cxnLst/>
              <a:rect l="l" t="t" r="r" b="b"/>
              <a:pathLst>
                <a:path w="1797627" h="173949" extrusionOk="0">
                  <a:moveTo>
                    <a:pt x="0" y="0"/>
                  </a:moveTo>
                  <a:lnTo>
                    <a:pt x="1797627" y="0"/>
                  </a:lnTo>
                  <a:lnTo>
                    <a:pt x="1797627" y="173949"/>
                  </a:lnTo>
                  <a:lnTo>
                    <a:pt x="0" y="173949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648" name="Google Shape;648;p29"/>
            <p:cNvSpPr txBox="1"/>
            <p:nvPr/>
          </p:nvSpPr>
          <p:spPr>
            <a:xfrm>
              <a:off x="0" y="-3507"/>
              <a:ext cx="1790855" cy="177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Knee and Hip ROM (Range Of Motion)</a:t>
              </a:r>
              <a:endParaRPr sz="2400" dirty="0"/>
            </a:p>
          </p:txBody>
        </p:sp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618B1765-9969-5DC0-9A8F-0436DD3BD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933" y="6057362"/>
            <a:ext cx="6825367" cy="359187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42D7647F-1C8F-5076-6E1A-7442E81C6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448669"/>
            <a:ext cx="8115300" cy="5500018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4FA21B47-1E6B-5B13-1EE6-379E93A89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3550" y="1653618"/>
            <a:ext cx="3266132" cy="3407980"/>
          </a:xfrm>
          <a:prstGeom prst="rect">
            <a:avLst/>
          </a:prstGeom>
        </p:spPr>
      </p:pic>
      <p:grpSp>
        <p:nvGrpSpPr>
          <p:cNvPr id="9" name="Google Shape;288;p20">
            <a:extLst>
              <a:ext uri="{FF2B5EF4-FFF2-40B4-BE49-F238E27FC236}">
                <a16:creationId xmlns:a16="http://schemas.microsoft.com/office/drawing/2014/main" id="{71F29730-9BC6-428F-0E25-1B43EE9FE248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10" name="Google Shape;289;p20">
              <a:extLst>
                <a:ext uri="{FF2B5EF4-FFF2-40B4-BE49-F238E27FC236}">
                  <a16:creationId xmlns:a16="http://schemas.microsoft.com/office/drawing/2014/main" id="{E47D8A7E-1D95-8431-CCBA-B7B08C9F286E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1" name="Google Shape;290;p20">
              <a:extLst>
                <a:ext uri="{FF2B5EF4-FFF2-40B4-BE49-F238E27FC236}">
                  <a16:creationId xmlns:a16="http://schemas.microsoft.com/office/drawing/2014/main" id="{3A197C5A-0F65-6E6C-4284-4618EDBE831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532;p27">
            <a:extLst>
              <a:ext uri="{FF2B5EF4-FFF2-40B4-BE49-F238E27FC236}">
                <a16:creationId xmlns:a16="http://schemas.microsoft.com/office/drawing/2014/main" id="{CDEAD3B1-45F1-39FE-233C-D72D800C4D99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24" name="Google Shape;124;p15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25" name="Google Shape;125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5"/>
          <p:cNvSpPr txBox="1"/>
          <p:nvPr/>
        </p:nvSpPr>
        <p:spPr>
          <a:xfrm>
            <a:off x="2915615" y="1415640"/>
            <a:ext cx="12456770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dirty="0">
                <a:solidFill>
                  <a:srgbClr val="FFFFFF"/>
                </a:solidFill>
                <a:latin typeface="Open Sans"/>
                <a:ea typeface="Open Sans"/>
                <a:sym typeface="Open Sans"/>
              </a:rPr>
              <a:t>تكنولوجيا وحدات القياس العطالية</a:t>
            </a:r>
            <a:endParaRPr dirty="0"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4193807" y="3258394"/>
            <a:ext cx="2261443" cy="2393947"/>
            <a:chOff x="0" y="-47625"/>
            <a:chExt cx="812800" cy="860425"/>
          </a:xfrm>
        </p:grpSpPr>
        <p:sp>
          <p:nvSpPr>
            <p:cNvPr id="128" name="Google Shape;128;p15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29" name="Google Shape;12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11738783" y="3258394"/>
            <a:ext cx="2261443" cy="2393947"/>
            <a:chOff x="0" y="-47625"/>
            <a:chExt cx="812800" cy="860425"/>
          </a:xfrm>
        </p:grpSpPr>
        <p:sp>
          <p:nvSpPr>
            <p:cNvPr id="136" name="Google Shape;136;p15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37" name="Google Shape;137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5"/>
          <p:cNvGrpSpPr/>
          <p:nvPr/>
        </p:nvGrpSpPr>
        <p:grpSpPr>
          <a:xfrm>
            <a:off x="3281388" y="5999665"/>
            <a:ext cx="4086279" cy="552758"/>
            <a:chOff x="0" y="0"/>
            <a:chExt cx="812800" cy="145582"/>
          </a:xfrm>
        </p:grpSpPr>
        <p:sp>
          <p:nvSpPr>
            <p:cNvPr id="140" name="Google Shape;140;p15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41" name="Google Shape;141;p15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2800" dirty="0" err="1">
                  <a:solidFill>
                    <a:srgbClr val="353839"/>
                  </a:solidFill>
                </a:rPr>
                <a:t>الجايروسكوبات</a:t>
              </a:r>
              <a:r>
                <a:rPr lang="en-US" sz="2800" dirty="0">
                  <a:solidFill>
                    <a:srgbClr val="353839"/>
                  </a:solidFill>
                </a:rPr>
                <a:t> </a:t>
              </a:r>
              <a:r>
                <a:rPr lang="ar-SY" sz="2800" dirty="0">
                  <a:solidFill>
                    <a:srgbClr val="353839"/>
                  </a:solidFill>
                </a:rPr>
                <a:t>(</a:t>
              </a:r>
              <a:r>
                <a:rPr lang="en-US" sz="2800" dirty="0">
                  <a:solidFill>
                    <a:srgbClr val="353839"/>
                  </a:solidFill>
                </a:rPr>
                <a:t>Gyroscope</a:t>
              </a:r>
              <a:r>
                <a:rPr lang="ar-SY" sz="2800" dirty="0">
                  <a:solidFill>
                    <a:srgbClr val="353839"/>
                  </a:solidFill>
                </a:rPr>
                <a:t>)</a:t>
              </a:r>
              <a:endParaRPr sz="3200" dirty="0"/>
            </a:p>
          </p:txBody>
        </p:sp>
      </p:grpSp>
      <p:grpSp>
        <p:nvGrpSpPr>
          <p:cNvPr id="145" name="Google Shape;145;p15"/>
          <p:cNvGrpSpPr/>
          <p:nvPr/>
        </p:nvGrpSpPr>
        <p:grpSpPr>
          <a:xfrm>
            <a:off x="10435252" y="6001522"/>
            <a:ext cx="4868504" cy="552758"/>
            <a:chOff x="0" y="0"/>
            <a:chExt cx="812800" cy="145582"/>
          </a:xfrm>
        </p:grpSpPr>
        <p:sp>
          <p:nvSpPr>
            <p:cNvPr id="146" name="Google Shape;146;p15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47" name="Google Shape;147;p15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ar-SY" sz="2800" b="0" i="0" u="none" strike="noStrike" cap="none" dirty="0" err="1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قائسات</a:t>
              </a:r>
              <a:r>
                <a:rPr lang="ar-SY" sz="2800" b="0" i="0" u="none" strike="noStrike" cap="none" dirty="0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 التسارع (</a:t>
              </a:r>
              <a:r>
                <a:rPr lang="en-US" sz="2800" b="0" i="0" u="none" strike="noStrike" cap="none" dirty="0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Accelerometer</a:t>
              </a:r>
              <a:r>
                <a:rPr lang="ar-SY" sz="2800" b="0" i="0" u="none" strike="noStrike" cap="none" dirty="0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600" dirty="0"/>
            </a:p>
          </p:txBody>
        </p:sp>
      </p:grpSp>
      <p:sp>
        <p:nvSpPr>
          <p:cNvPr id="149" name="Google Shape;149;p15"/>
          <p:cNvSpPr txBox="1"/>
          <p:nvPr/>
        </p:nvSpPr>
        <p:spPr>
          <a:xfrm>
            <a:off x="1786050" y="6875227"/>
            <a:ext cx="562102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2400" dirty="0"/>
              <a:t>تتحسس للسرع الزاوية حول محاور دوران معرّفة.</a:t>
            </a:r>
          </a:p>
          <a:p>
            <a:pPr marL="342900" marR="0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2400" dirty="0"/>
              <a:t>يمكن قياس زوايا الدوران بعملية تكامل للإشارة.</a:t>
            </a:r>
          </a:p>
          <a:p>
            <a:pPr marL="342900" marR="0" lvl="0" indent="-34290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2400" dirty="0"/>
              <a:t>يشوب قياسات الزوايا عن طريقها أخطاء انحياز عالية.</a:t>
            </a:r>
            <a:endParaRPr sz="2400" dirty="0"/>
          </a:p>
        </p:txBody>
      </p:sp>
      <p:sp>
        <p:nvSpPr>
          <p:cNvPr id="150" name="Google Shape;150;p15"/>
          <p:cNvSpPr txBox="1"/>
          <p:nvPr/>
        </p:nvSpPr>
        <p:spPr>
          <a:xfrm>
            <a:off x="8991601" y="6903461"/>
            <a:ext cx="6312156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2400" dirty="0"/>
              <a:t>تتحسس </a:t>
            </a:r>
            <a:r>
              <a:rPr lang="ar-SY" sz="2400" dirty="0" err="1"/>
              <a:t>التسارعات</a:t>
            </a:r>
            <a:r>
              <a:rPr lang="ar-SY" sz="2400" dirty="0"/>
              <a:t> الخطيَة والاهتزاز الناجم عن ميل جسم ما.</a:t>
            </a:r>
          </a:p>
          <a:p>
            <a:pPr marL="285750" marR="0" lvl="0" indent="-28575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2400" dirty="0"/>
              <a:t>يمكن الاستفادة من مساقط شعاع التسارع الأرضي على المحاور المعرّفة لقائس التسارع لحساب زوايا الدوران.</a:t>
            </a:r>
          </a:p>
          <a:p>
            <a:pPr marL="285750" marR="0" lvl="0" indent="-28575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Y" sz="2400" dirty="0"/>
              <a:t>يشوب قياسات قائس التسارع ضجيج عشوائي عالي.</a:t>
            </a:r>
            <a:endParaRPr sz="2400" dirty="0"/>
          </a:p>
        </p:txBody>
      </p:sp>
      <p:grpSp>
        <p:nvGrpSpPr>
          <p:cNvPr id="151" name="Google Shape;151;p15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152" name="Google Shape;152;p15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53" name="Google Shape;153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88;p20">
            <a:extLst>
              <a:ext uri="{FF2B5EF4-FFF2-40B4-BE49-F238E27FC236}">
                <a16:creationId xmlns:a16="http://schemas.microsoft.com/office/drawing/2014/main" id="{A4ED0173-9F14-1EDE-0480-8DA27ABB3BAA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7" name="Google Shape;289;p20">
              <a:extLst>
                <a:ext uri="{FF2B5EF4-FFF2-40B4-BE49-F238E27FC236}">
                  <a16:creationId xmlns:a16="http://schemas.microsoft.com/office/drawing/2014/main" id="{B0047502-890D-8A29-A224-F679260AC552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8" name="Google Shape;290;p20">
              <a:extLst>
                <a:ext uri="{FF2B5EF4-FFF2-40B4-BE49-F238E27FC236}">
                  <a16:creationId xmlns:a16="http://schemas.microsoft.com/office/drawing/2014/main" id="{DD34B8AC-435E-66E0-54D6-2EFD915EC0E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532;p27">
            <a:extLst>
              <a:ext uri="{FF2B5EF4-FFF2-40B4-BE49-F238E27FC236}">
                <a16:creationId xmlns:a16="http://schemas.microsoft.com/office/drawing/2014/main" id="{6213248F-3C6B-5375-D1AD-A7EB10C1F645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صورة 24">
            <a:extLst>
              <a:ext uri="{FF2B5EF4-FFF2-40B4-BE49-F238E27FC236}">
                <a16:creationId xmlns:a16="http://schemas.microsoft.com/office/drawing/2014/main" id="{0D92ACCF-1506-2D44-A119-75091781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78" y="3482313"/>
            <a:ext cx="2707974" cy="23939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E2C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2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692" name="Google Shape;692;p32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693" name="Google Shape;693;p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32"/>
          <p:cNvSpPr txBox="1"/>
          <p:nvPr/>
        </p:nvSpPr>
        <p:spPr>
          <a:xfrm>
            <a:off x="1028700" y="952500"/>
            <a:ext cx="16230600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dirty="0">
                <a:solidFill>
                  <a:srgbClr val="FFFFFF"/>
                </a:solidFill>
                <a:latin typeface="Open Sans"/>
                <a:ea typeface="Open Sans"/>
                <a:sym typeface="Open Sans"/>
              </a:rPr>
              <a:t>النموذج الرياضي للنظام المقترح</a:t>
            </a:r>
            <a:endParaRPr dirty="0"/>
          </a:p>
        </p:txBody>
      </p:sp>
      <p:grpSp>
        <p:nvGrpSpPr>
          <p:cNvPr id="729" name="Google Shape;729;p32"/>
          <p:cNvGrpSpPr/>
          <p:nvPr/>
        </p:nvGrpSpPr>
        <p:grpSpPr>
          <a:xfrm>
            <a:off x="0" y="303577"/>
            <a:ext cx="3572101" cy="3266927"/>
            <a:chOff x="0" y="-47625"/>
            <a:chExt cx="940800" cy="860425"/>
          </a:xfrm>
        </p:grpSpPr>
        <p:sp>
          <p:nvSpPr>
            <p:cNvPr id="730" name="Google Shape;730;p32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731" name="Google Shape;731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32"/>
          <p:cNvGrpSpPr/>
          <p:nvPr/>
        </p:nvGrpSpPr>
        <p:grpSpPr>
          <a:xfrm>
            <a:off x="14715899" y="9106049"/>
            <a:ext cx="3572101" cy="696548"/>
            <a:chOff x="0" y="-47625"/>
            <a:chExt cx="940800" cy="183453"/>
          </a:xfrm>
        </p:grpSpPr>
        <p:sp>
          <p:nvSpPr>
            <p:cNvPr id="733" name="Google Shape;733;p32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734" name="Google Shape;734;p32"/>
            <p:cNvSpPr txBox="1"/>
            <p:nvPr/>
          </p:nvSpPr>
          <p:spPr>
            <a:xfrm>
              <a:off x="183190" y="-47625"/>
              <a:ext cx="629610" cy="183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صورة 4">
            <a:extLst>
              <a:ext uri="{FF2B5EF4-FFF2-40B4-BE49-F238E27FC236}">
                <a16:creationId xmlns:a16="http://schemas.microsoft.com/office/drawing/2014/main" id="{D104E225-008E-CCD7-A6A6-6C5B3D6F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2" y="2304834"/>
            <a:ext cx="5315197" cy="7244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مربع نص 5">
                <a:extLst>
                  <a:ext uri="{FF2B5EF4-FFF2-40B4-BE49-F238E27FC236}">
                    <a16:creationId xmlns:a16="http://schemas.microsoft.com/office/drawing/2014/main" id="{D2C90C91-EDB3-4C37-0444-4017B2792E61}"/>
                  </a:ext>
                </a:extLst>
              </p:cNvPr>
              <p:cNvSpPr txBox="1"/>
              <p:nvPr/>
            </p:nvSpPr>
            <p:spPr>
              <a:xfrm>
                <a:off x="6658201" y="2919588"/>
                <a:ext cx="2907847" cy="1301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baseline="-25000" dirty="0">
                  <a:ea typeface="Cambria Math" panose="02040503050406030204" pitchFamily="18" charset="0"/>
                </a:endParaRPr>
              </a:p>
              <a:p>
                <a:endParaRPr lang="en-US" sz="3200" baseline="-250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𝑘𝑛𝑒𝑒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مربع نص 5">
                <a:extLst>
                  <a:ext uri="{FF2B5EF4-FFF2-40B4-BE49-F238E27FC236}">
                    <a16:creationId xmlns:a16="http://schemas.microsoft.com/office/drawing/2014/main" id="{D2C90C91-EDB3-4C37-0444-4017B2792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01" y="2919588"/>
                <a:ext cx="2907847" cy="1301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مربع نص 6">
                <a:extLst>
                  <a:ext uri="{FF2B5EF4-FFF2-40B4-BE49-F238E27FC236}">
                    <a16:creationId xmlns:a16="http://schemas.microsoft.com/office/drawing/2014/main" id="{441BF596-FA15-5171-F37D-DE995F5A9604}"/>
                  </a:ext>
                </a:extLst>
              </p:cNvPr>
              <p:cNvSpPr txBox="1"/>
              <p:nvPr/>
            </p:nvSpPr>
            <p:spPr>
              <a:xfrm>
                <a:off x="6658201" y="6249352"/>
                <a:ext cx="9320757" cy="2151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𝑟𝑜𝑙𝑙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𝐴𝑐𝑐𝑒𝑙𝑒𝑟𝑜𝑚𝑒𝑡𝑒𝑟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: </m:t>
                              </m:r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𝑎𝑐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𝑎𝑐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𝐺𝑦𝑟𝑜𝑠𝑐𝑜𝑝𝑒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: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𝑟𝑜𝑙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𝑔𝑦𝑟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𝑟𝑜𝑙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𝑔𝑦𝑟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𝐺𝑦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3200" b="0" baseline="-25000" dirty="0">
                  <a:ea typeface="Cambria Math" panose="02040503050406030204" pitchFamily="18" charset="0"/>
                </a:endParaRPr>
              </a:p>
              <a:p>
                <a:endParaRPr lang="en-US" sz="3200" baseline="-25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مربع نص 6">
                <a:extLst>
                  <a:ext uri="{FF2B5EF4-FFF2-40B4-BE49-F238E27FC236}">
                    <a16:creationId xmlns:a16="http://schemas.microsoft.com/office/drawing/2014/main" id="{441BF596-FA15-5171-F37D-DE995F5A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01" y="6249352"/>
                <a:ext cx="9320757" cy="2151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صورة 8">
            <a:extLst>
              <a:ext uri="{FF2B5EF4-FFF2-40B4-BE49-F238E27FC236}">
                <a16:creationId xmlns:a16="http://schemas.microsoft.com/office/drawing/2014/main" id="{28B8140C-1974-AA67-555B-F0AE84BC8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7164" y="2684719"/>
            <a:ext cx="3243588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1"/>
          <p:cNvGrpSpPr/>
          <p:nvPr/>
        </p:nvGrpSpPr>
        <p:grpSpPr>
          <a:xfrm>
            <a:off x="0" y="-216992"/>
            <a:ext cx="18287996" cy="3303093"/>
            <a:chOff x="0" y="-57150"/>
            <a:chExt cx="4816592" cy="869950"/>
          </a:xfrm>
        </p:grpSpPr>
        <p:sp>
          <p:nvSpPr>
            <p:cNvPr id="329" name="Google Shape;329;p21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330" name="Google Shape;330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21"/>
          <p:cNvSpPr txBox="1"/>
          <p:nvPr/>
        </p:nvSpPr>
        <p:spPr>
          <a:xfrm>
            <a:off x="0" y="941295"/>
            <a:ext cx="18288000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000" b="1" dirty="0">
                <a:solidFill>
                  <a:srgbClr val="FFFFFF"/>
                </a:solidFill>
                <a:latin typeface="Open Sans"/>
                <a:ea typeface="Open Sans"/>
                <a:sym typeface="Open Sans"/>
              </a:rPr>
              <a:t>التصميم الالكتروني</a:t>
            </a:r>
            <a:endParaRPr dirty="0"/>
          </a:p>
        </p:txBody>
      </p:sp>
      <p:grpSp>
        <p:nvGrpSpPr>
          <p:cNvPr id="332" name="Google Shape;332;p21"/>
          <p:cNvGrpSpPr/>
          <p:nvPr/>
        </p:nvGrpSpPr>
        <p:grpSpPr>
          <a:xfrm>
            <a:off x="0" y="275002"/>
            <a:ext cx="3572101" cy="3266927"/>
            <a:chOff x="0" y="-47625"/>
            <a:chExt cx="940800" cy="860425"/>
          </a:xfrm>
        </p:grpSpPr>
        <p:sp>
          <p:nvSpPr>
            <p:cNvPr id="333" name="Google Shape;333;p2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334" name="Google Shape;334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84D2E110-3E15-8BB2-3632-CAC450ABD75E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29278A53-C099-8DFA-D928-F8CF8AAC9197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FC381412-20FC-CC04-0988-726A0871A81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EDC66F61-BD93-3D42-E2CD-DECEAC6825B2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288B81A2-A1DB-F2C3-C8AF-3FEC381B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901" y="3428687"/>
            <a:ext cx="13450193" cy="4291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6"/>
          <p:cNvGrpSpPr/>
          <p:nvPr/>
        </p:nvGrpSpPr>
        <p:grpSpPr>
          <a:xfrm>
            <a:off x="0" y="-216992"/>
            <a:ext cx="18287996" cy="3612934"/>
            <a:chOff x="0" y="-57150"/>
            <a:chExt cx="4816592" cy="951554"/>
          </a:xfrm>
        </p:grpSpPr>
        <p:sp>
          <p:nvSpPr>
            <p:cNvPr id="159" name="Google Shape;159;p16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  <a:ln>
              <a:noFill/>
            </a:ln>
          </p:spPr>
        </p:sp>
        <p:sp>
          <p:nvSpPr>
            <p:cNvPr id="160" name="Google Shape;160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6"/>
          <p:cNvSpPr txBox="1"/>
          <p:nvPr/>
        </p:nvSpPr>
        <p:spPr>
          <a:xfrm>
            <a:off x="3081817" y="976220"/>
            <a:ext cx="12124366" cy="100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6600" b="1" dirty="0">
                <a:solidFill>
                  <a:srgbClr val="FFFFFF"/>
                </a:solidFill>
                <a:latin typeface="Roboto Condensed"/>
                <a:ea typeface="Roboto Condensed"/>
                <a:cs typeface="Akhbar MT" pitchFamily="2" charset="-78"/>
                <a:sym typeface="Roboto Condensed"/>
              </a:rPr>
              <a:t>تحصيل إشارات وحدات القياس</a:t>
            </a:r>
            <a:endParaRPr sz="6600" dirty="0">
              <a:cs typeface="Akhbar MT" pitchFamily="2" charset="-78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14756737" y="2957255"/>
            <a:ext cx="3572101" cy="3266927"/>
            <a:chOff x="0" y="-47625"/>
            <a:chExt cx="940800" cy="860425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16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166" name="Google Shape;166;p1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 extrusionOk="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67" name="Google Shape;167;p16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 dirty="0"/>
            </a:p>
          </p:txBody>
        </p:sp>
      </p:grpSp>
      <p:grpSp>
        <p:nvGrpSpPr>
          <p:cNvPr id="168" name="Google Shape;168;p16"/>
          <p:cNvGrpSpPr/>
          <p:nvPr/>
        </p:nvGrpSpPr>
        <p:grpSpPr>
          <a:xfrm>
            <a:off x="7263788" y="3395942"/>
            <a:ext cx="661243" cy="579967"/>
            <a:chOff x="0" y="0"/>
            <a:chExt cx="237662" cy="208450"/>
          </a:xfrm>
        </p:grpSpPr>
        <p:sp>
          <p:nvSpPr>
            <p:cNvPr id="169" name="Google Shape;169;p1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 extrusionOk="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70" name="Google Shape;170;p16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 dirty="0"/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13169529" y="3395942"/>
            <a:ext cx="661243" cy="579967"/>
            <a:chOff x="0" y="0"/>
            <a:chExt cx="237662" cy="208450"/>
          </a:xfrm>
        </p:grpSpPr>
        <p:sp>
          <p:nvSpPr>
            <p:cNvPr id="172" name="Google Shape;172;p1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 extrusionOk="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173" name="Google Shape;173;p16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353839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 dirty="0"/>
            </a:p>
          </p:txBody>
        </p:sp>
      </p:grpSp>
      <p:grpSp>
        <p:nvGrpSpPr>
          <p:cNvPr id="2" name="Google Shape;288;p20">
            <a:extLst>
              <a:ext uri="{FF2B5EF4-FFF2-40B4-BE49-F238E27FC236}">
                <a16:creationId xmlns:a16="http://schemas.microsoft.com/office/drawing/2014/main" id="{25AE0A42-6C60-40F7-C574-2BA86E8D05A1}"/>
              </a:ext>
            </a:extLst>
          </p:cNvPr>
          <p:cNvGrpSpPr/>
          <p:nvPr/>
        </p:nvGrpSpPr>
        <p:grpSpPr>
          <a:xfrm>
            <a:off x="0" y="9134624"/>
            <a:ext cx="3572101" cy="3266927"/>
            <a:chOff x="0" y="-47625"/>
            <a:chExt cx="940800" cy="860425"/>
          </a:xfrm>
        </p:grpSpPr>
        <p:sp>
          <p:nvSpPr>
            <p:cNvPr id="3" name="Google Shape;289;p20">
              <a:extLst>
                <a:ext uri="{FF2B5EF4-FFF2-40B4-BE49-F238E27FC236}">
                  <a16:creationId xmlns:a16="http://schemas.microsoft.com/office/drawing/2014/main" id="{4C85942C-7EBF-AF38-CA7E-978F0CDDB305}"/>
                </a:ext>
              </a:extLst>
            </p:cNvPr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 extrusionOk="0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  <a:ln>
              <a:noFill/>
            </a:ln>
          </p:spPr>
        </p:sp>
        <p:sp>
          <p:nvSpPr>
            <p:cNvPr id="4" name="Google Shape;290;p20">
              <a:extLst>
                <a:ext uri="{FF2B5EF4-FFF2-40B4-BE49-F238E27FC236}">
                  <a16:creationId xmlns:a16="http://schemas.microsoft.com/office/drawing/2014/main" id="{785F05B2-E14A-3CA3-0DEF-8CF70C1D2E7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532;p27">
            <a:extLst>
              <a:ext uri="{FF2B5EF4-FFF2-40B4-BE49-F238E27FC236}">
                <a16:creationId xmlns:a16="http://schemas.microsoft.com/office/drawing/2014/main" id="{7734D74B-7360-2BEF-0C30-C5FF9FF545AE}"/>
              </a:ext>
            </a:extLst>
          </p:cNvPr>
          <p:cNvSpPr txBox="1"/>
          <p:nvPr/>
        </p:nvSpPr>
        <p:spPr>
          <a:xfrm>
            <a:off x="106246" y="9132049"/>
            <a:ext cx="3086101" cy="65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800" b="0" i="0" u="none" strike="noStrike" cap="none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74;p16">
                <a:extLst>
                  <a:ext uri="{FF2B5EF4-FFF2-40B4-BE49-F238E27FC236}">
                    <a16:creationId xmlns:a16="http://schemas.microsoft.com/office/drawing/2014/main" id="{058F65BA-8BE8-D85A-41AF-6EC6A99283CB}"/>
                  </a:ext>
                </a:extLst>
              </p:cNvPr>
              <p:cNvSpPr txBox="1"/>
              <p:nvPr/>
            </p:nvSpPr>
            <p:spPr>
              <a:xfrm>
                <a:off x="12878979" y="4336530"/>
                <a:ext cx="3760423" cy="2757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r" rtl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ar-SY" sz="2400" dirty="0"/>
                  <a:t>تراسل تسلسلي بين المتحكم ووحدات القياس عبر ناقل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SY" sz="2800" dirty="0"/>
                  <a:t>.</a:t>
                </a:r>
              </a:p>
              <a:p>
                <a:pPr marL="0" marR="0" lvl="0" indent="0" algn="ctr" rtl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MPU 1 address = 0x68</a:t>
                </a:r>
              </a:p>
              <a:p>
                <a:pPr marL="0" marR="0" lvl="0" indent="0" algn="ctr" rtl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/>
                  <a:t>MPU 2 address = 0x69</a:t>
                </a:r>
              </a:p>
              <a:p>
                <a:pPr marL="0" marR="0" lvl="0" indent="0" algn="r" rtl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dirty="0"/>
              </a:p>
            </p:txBody>
          </p:sp>
        </mc:Choice>
        <mc:Fallback xmlns="">
          <p:sp>
            <p:nvSpPr>
              <p:cNvPr id="8" name="Google Shape;174;p16">
                <a:extLst>
                  <a:ext uri="{FF2B5EF4-FFF2-40B4-BE49-F238E27FC236}">
                    <a16:creationId xmlns:a16="http://schemas.microsoft.com/office/drawing/2014/main" id="{058F65BA-8BE8-D85A-41AF-6EC6A9928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979" y="4336530"/>
                <a:ext cx="3760423" cy="2757678"/>
              </a:xfrm>
              <a:prstGeom prst="rect">
                <a:avLst/>
              </a:prstGeom>
              <a:blipFill>
                <a:blip r:embed="rId3"/>
                <a:stretch>
                  <a:fillRect r="-48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صورة 8">
            <a:extLst>
              <a:ext uri="{FF2B5EF4-FFF2-40B4-BE49-F238E27FC236}">
                <a16:creationId xmlns:a16="http://schemas.microsoft.com/office/drawing/2014/main" id="{B1B953E4-C857-C590-5CEF-B3CE3120A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2338" y="6678561"/>
            <a:ext cx="5351913" cy="3152611"/>
          </a:xfrm>
          <a:prstGeom prst="rect">
            <a:avLst/>
          </a:prstGeom>
        </p:spPr>
      </p:pic>
      <p:sp>
        <p:nvSpPr>
          <p:cNvPr id="12" name="Google Shape;174;p16">
            <a:extLst>
              <a:ext uri="{FF2B5EF4-FFF2-40B4-BE49-F238E27FC236}">
                <a16:creationId xmlns:a16="http://schemas.microsoft.com/office/drawing/2014/main" id="{8379F15C-9F7D-8C73-8D60-01DDE2E4C839}"/>
              </a:ext>
            </a:extLst>
          </p:cNvPr>
          <p:cNvSpPr txBox="1"/>
          <p:nvPr/>
        </p:nvSpPr>
        <p:spPr>
          <a:xfrm>
            <a:off x="6996229" y="4336530"/>
            <a:ext cx="3760423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2400" dirty="0"/>
              <a:t>تراسل تسلسلي بين المتحكم والحاسب عن طريق شريحة البلوتوث.</a:t>
            </a:r>
            <a:endParaRPr lang="ar-SY" sz="2800" dirty="0"/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61750560-0E65-6139-2499-DA44F84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408" y="5890760"/>
            <a:ext cx="5553850" cy="666843"/>
          </a:xfrm>
          <a:prstGeom prst="rect">
            <a:avLst/>
          </a:prstGeom>
        </p:spPr>
      </p:pic>
      <p:sp>
        <p:nvSpPr>
          <p:cNvPr id="15" name="Google Shape;174;p16">
            <a:extLst>
              <a:ext uri="{FF2B5EF4-FFF2-40B4-BE49-F238E27FC236}">
                <a16:creationId xmlns:a16="http://schemas.microsoft.com/office/drawing/2014/main" id="{C5B41749-0903-8AFB-9C92-2B844930186B}"/>
              </a:ext>
            </a:extLst>
          </p:cNvPr>
          <p:cNvSpPr txBox="1"/>
          <p:nvPr/>
        </p:nvSpPr>
        <p:spPr>
          <a:xfrm>
            <a:off x="838201" y="4372162"/>
            <a:ext cx="403570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SY" sz="2400" dirty="0"/>
              <a:t>ضبط معدل التقطيع عن طريق برمجة مقاطعة مؤقت داخلي لمتحكم </a:t>
            </a:r>
            <a:r>
              <a:rPr lang="en-US" sz="2400" dirty="0" err="1"/>
              <a:t>ATmega</a:t>
            </a:r>
            <a:r>
              <a:rPr lang="ar-SY" sz="2400" dirty="0"/>
              <a:t> </a:t>
            </a:r>
            <a:endParaRPr lang="ar-SY" sz="2800" dirty="0"/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A61AEB23-DE27-AA6B-89B2-41328A8C9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" y="5413157"/>
            <a:ext cx="5591175" cy="3533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483</Words>
  <Application>Microsoft Office PowerPoint</Application>
  <PresentationFormat>مخصص</PresentationFormat>
  <Paragraphs>123</Paragraphs>
  <Slides>24</Slides>
  <Notes>24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24</vt:i4>
      </vt:variant>
    </vt:vector>
  </HeadingPairs>
  <TitlesOfParts>
    <vt:vector size="31" baseType="lpstr">
      <vt:lpstr>Lato</vt:lpstr>
      <vt:lpstr>Calibri</vt:lpstr>
      <vt:lpstr>Arial</vt:lpstr>
      <vt:lpstr>Open Sans</vt:lpstr>
      <vt:lpstr>Cambria Math</vt:lpstr>
      <vt:lpstr>Roboto Condensed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cp:lastModifiedBy>luna salameh</cp:lastModifiedBy>
  <cp:revision>54</cp:revision>
  <dcterms:modified xsi:type="dcterms:W3CDTF">2022-09-12T21:03:12Z</dcterms:modified>
</cp:coreProperties>
</file>